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2"/>
  </p:notesMasterIdLst>
  <p:sldIdLst>
    <p:sldId id="305" r:id="rId3"/>
    <p:sldId id="316" r:id="rId4"/>
    <p:sldId id="317" r:id="rId5"/>
    <p:sldId id="276" r:id="rId6"/>
    <p:sldId id="298" r:id="rId7"/>
    <p:sldId id="318" r:id="rId8"/>
    <p:sldId id="319" r:id="rId9"/>
    <p:sldId id="320" r:id="rId10"/>
    <p:sldId id="321" r:id="rId11"/>
    <p:sldId id="322" r:id="rId12"/>
    <p:sldId id="323" r:id="rId13"/>
    <p:sldId id="324" r:id="rId14"/>
    <p:sldId id="325" r:id="rId15"/>
    <p:sldId id="326" r:id="rId16"/>
    <p:sldId id="328" r:id="rId17"/>
    <p:sldId id="329" r:id="rId18"/>
    <p:sldId id="327" r:id="rId19"/>
    <p:sldId id="331" r:id="rId20"/>
    <p:sldId id="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A5557-11FB-4B84-B700-6F4EB119A782}" v="35" dt="2024-10-21T12:01:58.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1ACCF-930D-4176-80FD-7AE1371D057C}" type="datetimeFigureOut">
              <a:rPr lang="en-US" smtClean="0"/>
              <a:t>10/21/2024</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A44E5-EA89-4775-8AA4-DB5B99755FC6}" type="slidenum">
              <a:rPr lang="en-US" smtClean="0"/>
              <a:t>‹nr.›</a:t>
            </a:fld>
            <a:endParaRPr lang="en-US"/>
          </a:p>
        </p:txBody>
      </p:sp>
    </p:spTree>
    <p:extLst>
      <p:ext uri="{BB962C8B-B14F-4D97-AF65-F5344CB8AC3E}">
        <p14:creationId xmlns:p14="http://schemas.microsoft.com/office/powerpoint/2010/main" val="3142926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79A44E5-EA89-4775-8AA4-DB5B99755FC6}" type="slidenum">
              <a:rPr lang="en-US" smtClean="0"/>
              <a:t>1</a:t>
            </a:fld>
            <a:endParaRPr lang="en-US"/>
          </a:p>
        </p:txBody>
      </p:sp>
    </p:spTree>
    <p:extLst>
      <p:ext uri="{BB962C8B-B14F-4D97-AF65-F5344CB8AC3E}">
        <p14:creationId xmlns:p14="http://schemas.microsoft.com/office/powerpoint/2010/main" val="170790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18879"/>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531A985-A3DB-4F87-BE19-C9B9D796BC18}" type="datetime1">
              <a:rPr lang="nl-BE" smtClean="0"/>
              <a:t>21/10/2024</a:t>
            </a:fld>
            <a:endParaRPr lang="nl-BE"/>
          </a:p>
        </p:txBody>
      </p:sp>
      <p:sp>
        <p:nvSpPr>
          <p:cNvPr id="5" name="Footer Placeholder 4"/>
          <p:cNvSpPr>
            <a:spLocks noGrp="1"/>
          </p:cNvSpPr>
          <p:nvPr>
            <p:ph type="ftr" sz="quarter" idx="11"/>
          </p:nvPr>
        </p:nvSpPr>
        <p:spPr/>
        <p:txBody>
          <a:bodyPr/>
          <a:lstStyle/>
          <a:p>
            <a:r>
              <a:rPr lang="nl-BE"/>
              <a:t>LWO Herent</a:t>
            </a:r>
          </a:p>
        </p:txBody>
      </p:sp>
      <p:sp>
        <p:nvSpPr>
          <p:cNvPr id="6" name="Slide Number Placeholder 5"/>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293284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062D20-08EF-4EC9-9C03-292A8E5A9F05}" type="datetime1">
              <a:rPr lang="nl-BE" smtClean="0"/>
              <a:t>21/10/2024</a:t>
            </a:fld>
            <a:endParaRPr lang="nl-BE"/>
          </a:p>
        </p:txBody>
      </p:sp>
      <p:sp>
        <p:nvSpPr>
          <p:cNvPr id="5" name="Footer Placeholder 4"/>
          <p:cNvSpPr>
            <a:spLocks noGrp="1"/>
          </p:cNvSpPr>
          <p:nvPr>
            <p:ph type="ftr" sz="quarter" idx="11"/>
          </p:nvPr>
        </p:nvSpPr>
        <p:spPr/>
        <p:txBody>
          <a:bodyPr/>
          <a:lstStyle/>
          <a:p>
            <a:r>
              <a:rPr lang="nl-BE"/>
              <a:t>LWO Herent</a:t>
            </a:r>
          </a:p>
        </p:txBody>
      </p:sp>
      <p:sp>
        <p:nvSpPr>
          <p:cNvPr id="6" name="Slide Number Placeholder 5"/>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69365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B4CB8E4-FADF-4B77-803D-29358DC25633}" type="datetime1">
              <a:rPr lang="nl-BE" smtClean="0"/>
              <a:t>21/10/2024</a:t>
            </a:fld>
            <a:endParaRPr lang="nl-BE"/>
          </a:p>
        </p:txBody>
      </p:sp>
      <p:sp>
        <p:nvSpPr>
          <p:cNvPr id="5" name="Footer Placeholder 4"/>
          <p:cNvSpPr>
            <a:spLocks noGrp="1"/>
          </p:cNvSpPr>
          <p:nvPr>
            <p:ph type="ftr" sz="quarter" idx="11"/>
          </p:nvPr>
        </p:nvSpPr>
        <p:spPr/>
        <p:txBody>
          <a:bodyPr/>
          <a:lstStyle/>
          <a:p>
            <a:r>
              <a:rPr lang="nl-BE"/>
              <a:t>LWO Herent</a:t>
            </a:r>
          </a:p>
        </p:txBody>
      </p:sp>
      <p:sp>
        <p:nvSpPr>
          <p:cNvPr id="6" name="Slide Number Placeholder 5"/>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1153773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18879"/>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531A985-A3DB-4F87-BE19-C9B9D796BC18}" type="datetime1">
              <a:rPr lang="nl-BE" smtClean="0"/>
              <a:t>21/10/2024</a:t>
            </a:fld>
            <a:endParaRPr lang="nl-BE"/>
          </a:p>
        </p:txBody>
      </p:sp>
      <p:sp>
        <p:nvSpPr>
          <p:cNvPr id="5" name="Footer Placeholder 4"/>
          <p:cNvSpPr>
            <a:spLocks noGrp="1"/>
          </p:cNvSpPr>
          <p:nvPr>
            <p:ph type="ftr" sz="quarter" idx="11"/>
          </p:nvPr>
        </p:nvSpPr>
        <p:spPr/>
        <p:txBody>
          <a:bodyPr/>
          <a:lstStyle/>
          <a:p>
            <a:r>
              <a:rPr lang="nl-BE"/>
              <a:t>LWO Herent</a:t>
            </a:r>
          </a:p>
        </p:txBody>
      </p:sp>
      <p:sp>
        <p:nvSpPr>
          <p:cNvPr id="6" name="Slide Number Placeholder 5"/>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162020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897913" y="6313485"/>
            <a:ext cx="1061545" cy="155367"/>
          </a:xfrm>
        </p:spPr>
        <p:txBody>
          <a:bodyPr/>
          <a:lstStyle>
            <a:lvl1pPr algn="r">
              <a:defRPr/>
            </a:lvl1pPr>
          </a:lstStyle>
          <a:p>
            <a:fld id="{267196AB-E4B5-4098-92E8-F071EFF25BCB}" type="datetime1">
              <a:rPr lang="nl-BE" smtClean="0"/>
              <a:pPr/>
              <a:t>21/10/2024</a:t>
            </a:fld>
            <a:endParaRPr lang="nl-BE" dirty="0"/>
          </a:p>
        </p:txBody>
      </p:sp>
      <p:sp>
        <p:nvSpPr>
          <p:cNvPr id="5" name="Footer Placeholder 4"/>
          <p:cNvSpPr>
            <a:spLocks noGrp="1"/>
          </p:cNvSpPr>
          <p:nvPr>
            <p:ph type="ftr" sz="quarter" idx="11"/>
          </p:nvPr>
        </p:nvSpPr>
        <p:spPr>
          <a:xfrm>
            <a:off x="9360775" y="6176963"/>
            <a:ext cx="2598683" cy="136522"/>
          </a:xfrm>
        </p:spPr>
        <p:txBody>
          <a:bodyPr/>
          <a:lstStyle>
            <a:lvl1pPr algn="r">
              <a:defRPr/>
            </a:lvl1pPr>
          </a:lstStyle>
          <a:p>
            <a:r>
              <a:rPr lang="nl-BE"/>
              <a:t>LWO Herent</a:t>
            </a:r>
          </a:p>
        </p:txBody>
      </p:sp>
      <p:sp>
        <p:nvSpPr>
          <p:cNvPr id="6" name="Slide Number Placeholder 5"/>
          <p:cNvSpPr>
            <a:spLocks noGrp="1"/>
          </p:cNvSpPr>
          <p:nvPr>
            <p:ph type="sldNum" sz="quarter" idx="12"/>
          </p:nvPr>
        </p:nvSpPr>
        <p:spPr>
          <a:xfrm>
            <a:off x="10897914" y="6446084"/>
            <a:ext cx="1061544" cy="174678"/>
          </a:xfrm>
        </p:spPr>
        <p:txBody>
          <a:bodyPr/>
          <a:lstStyle>
            <a:lvl1pPr algn="r">
              <a:defRPr/>
            </a:lvl1pPr>
          </a:lstStyle>
          <a:p>
            <a:fld id="{B76853C5-C334-7541-A830-E952C18D214D}" type="slidenum">
              <a:rPr lang="nl-BE" smtClean="0"/>
              <a:pPr/>
              <a:t>‹nr.›</a:t>
            </a:fld>
            <a:endParaRPr lang="nl-BE"/>
          </a:p>
        </p:txBody>
      </p:sp>
    </p:spTree>
    <p:extLst>
      <p:ext uri="{BB962C8B-B14F-4D97-AF65-F5344CB8AC3E}">
        <p14:creationId xmlns:p14="http://schemas.microsoft.com/office/powerpoint/2010/main" val="2701674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4"/>
            <a:ext cx="10515600" cy="1500187"/>
          </a:xfrm>
        </p:spPr>
        <p:txBody>
          <a:bodyPr lIns="54000"/>
          <a:lstStyle>
            <a:lvl1pPr marL="0" indent="0">
              <a:buNone/>
              <a:defRPr sz="2400">
                <a:solidFill>
                  <a:srgbClr val="F18879"/>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A6F032C-3243-44DC-A5A6-555F56424FF7}" type="datetime1">
              <a:rPr lang="nl-BE" smtClean="0"/>
              <a:t>21/10/2024</a:t>
            </a:fld>
            <a:endParaRPr lang="nl-BE"/>
          </a:p>
        </p:txBody>
      </p:sp>
      <p:sp>
        <p:nvSpPr>
          <p:cNvPr id="5" name="Footer Placeholder 4"/>
          <p:cNvSpPr>
            <a:spLocks noGrp="1"/>
          </p:cNvSpPr>
          <p:nvPr>
            <p:ph type="ftr" sz="quarter" idx="11"/>
          </p:nvPr>
        </p:nvSpPr>
        <p:spPr/>
        <p:txBody>
          <a:bodyPr/>
          <a:lstStyle/>
          <a:p>
            <a:r>
              <a:rPr lang="nl-BE"/>
              <a:t>LWO Herent</a:t>
            </a:r>
          </a:p>
        </p:txBody>
      </p:sp>
      <p:sp>
        <p:nvSpPr>
          <p:cNvPr id="6" name="Slide Number Placeholder 5"/>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271095454"/>
      </p:ext>
    </p:extLst>
  </p:cSld>
  <p:clrMapOvr>
    <a:masterClrMapping/>
  </p:clrMapOvr>
  <p:extLst>
    <p:ext uri="{DCECCB84-F9BA-43D5-87BE-67443E8EF086}">
      <p15:sldGuideLst xmlns:p15="http://schemas.microsoft.com/office/powerpoint/2012/main">
        <p15:guide id="1" orient="horz" pos="2160">
          <p15:clr>
            <a:srgbClr val="FBAE40"/>
          </p15:clr>
        </p15:guide>
        <p15:guide id="2" pos="57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6F19D4C-DD73-46FE-9FA7-40BE12B54BB9}" type="datetime1">
              <a:rPr lang="nl-BE" smtClean="0"/>
              <a:t>21/10/2024</a:t>
            </a:fld>
            <a:endParaRPr lang="nl-BE"/>
          </a:p>
        </p:txBody>
      </p:sp>
      <p:sp>
        <p:nvSpPr>
          <p:cNvPr id="6" name="Footer Placeholder 5"/>
          <p:cNvSpPr>
            <a:spLocks noGrp="1"/>
          </p:cNvSpPr>
          <p:nvPr>
            <p:ph type="ftr" sz="quarter" idx="11"/>
          </p:nvPr>
        </p:nvSpPr>
        <p:spPr/>
        <p:txBody>
          <a:bodyPr/>
          <a:lstStyle/>
          <a:p>
            <a:r>
              <a:rPr lang="nl-BE"/>
              <a:t>LWO Herent</a:t>
            </a:r>
          </a:p>
        </p:txBody>
      </p:sp>
      <p:sp>
        <p:nvSpPr>
          <p:cNvPr id="7" name="Slide Number Placeholder 6"/>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11336454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80F56AF-180D-4C35-B4C5-DF1D5EAB6885}" type="datetime1">
              <a:rPr lang="nl-BE" smtClean="0"/>
              <a:t>21/10/2024</a:t>
            </a:fld>
            <a:endParaRPr lang="nl-BE"/>
          </a:p>
        </p:txBody>
      </p:sp>
      <p:sp>
        <p:nvSpPr>
          <p:cNvPr id="8" name="Footer Placeholder 7"/>
          <p:cNvSpPr>
            <a:spLocks noGrp="1"/>
          </p:cNvSpPr>
          <p:nvPr>
            <p:ph type="ftr" sz="quarter" idx="11"/>
          </p:nvPr>
        </p:nvSpPr>
        <p:spPr/>
        <p:txBody>
          <a:bodyPr/>
          <a:lstStyle/>
          <a:p>
            <a:r>
              <a:rPr lang="nl-BE"/>
              <a:t>LWO Herent</a:t>
            </a:r>
          </a:p>
        </p:txBody>
      </p:sp>
      <p:sp>
        <p:nvSpPr>
          <p:cNvPr id="9" name="Slide Number Placeholder 8"/>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162501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F35AA90-F39E-4148-A628-2F4D0778C5AC}" type="datetime1">
              <a:rPr lang="nl-BE" smtClean="0"/>
              <a:t>21/10/2024</a:t>
            </a:fld>
            <a:endParaRPr lang="nl-BE"/>
          </a:p>
        </p:txBody>
      </p:sp>
      <p:sp>
        <p:nvSpPr>
          <p:cNvPr id="4" name="Footer Placeholder 3"/>
          <p:cNvSpPr>
            <a:spLocks noGrp="1"/>
          </p:cNvSpPr>
          <p:nvPr>
            <p:ph type="ftr" sz="quarter" idx="11"/>
          </p:nvPr>
        </p:nvSpPr>
        <p:spPr/>
        <p:txBody>
          <a:bodyPr/>
          <a:lstStyle/>
          <a:p>
            <a:r>
              <a:rPr lang="nl-BE"/>
              <a:t>LWO Herent</a:t>
            </a:r>
          </a:p>
        </p:txBody>
      </p:sp>
      <p:sp>
        <p:nvSpPr>
          <p:cNvPr id="5" name="Slide Number Placeholder 4"/>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1830008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C0DB2-048C-4A0A-AF93-BBAB4CB09407}" type="datetime1">
              <a:rPr lang="nl-BE" smtClean="0"/>
              <a:t>21/10/2024</a:t>
            </a:fld>
            <a:endParaRPr lang="nl-BE"/>
          </a:p>
        </p:txBody>
      </p:sp>
      <p:sp>
        <p:nvSpPr>
          <p:cNvPr id="3" name="Footer Placeholder 2"/>
          <p:cNvSpPr>
            <a:spLocks noGrp="1"/>
          </p:cNvSpPr>
          <p:nvPr>
            <p:ph type="ftr" sz="quarter" idx="11"/>
          </p:nvPr>
        </p:nvSpPr>
        <p:spPr/>
        <p:txBody>
          <a:bodyPr/>
          <a:lstStyle/>
          <a:p>
            <a:r>
              <a:rPr lang="nl-BE"/>
              <a:t>LWO Herent</a:t>
            </a:r>
          </a:p>
        </p:txBody>
      </p:sp>
      <p:sp>
        <p:nvSpPr>
          <p:cNvPr id="4" name="Slide Number Placeholder 3"/>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3102374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5901D34-02B3-473A-9F45-08E114418436}" type="datetime1">
              <a:rPr lang="nl-BE" smtClean="0"/>
              <a:t>21/10/2024</a:t>
            </a:fld>
            <a:endParaRPr lang="nl-BE"/>
          </a:p>
        </p:txBody>
      </p:sp>
      <p:sp>
        <p:nvSpPr>
          <p:cNvPr id="6" name="Footer Placeholder 5"/>
          <p:cNvSpPr>
            <a:spLocks noGrp="1"/>
          </p:cNvSpPr>
          <p:nvPr>
            <p:ph type="ftr" sz="quarter" idx="11"/>
          </p:nvPr>
        </p:nvSpPr>
        <p:spPr/>
        <p:txBody>
          <a:bodyPr/>
          <a:lstStyle/>
          <a:p>
            <a:r>
              <a:rPr lang="nl-BE"/>
              <a:t>LWO Herent</a:t>
            </a:r>
          </a:p>
        </p:txBody>
      </p:sp>
      <p:sp>
        <p:nvSpPr>
          <p:cNvPr id="7" name="Slide Number Placeholder 6"/>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41591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897913" y="6313485"/>
            <a:ext cx="1061545" cy="155367"/>
          </a:xfrm>
        </p:spPr>
        <p:txBody>
          <a:bodyPr/>
          <a:lstStyle>
            <a:lvl1pPr algn="r">
              <a:defRPr/>
            </a:lvl1pPr>
          </a:lstStyle>
          <a:p>
            <a:fld id="{267196AB-E4B5-4098-92E8-F071EFF25BCB}" type="datetime1">
              <a:rPr lang="nl-BE" smtClean="0"/>
              <a:pPr/>
              <a:t>21/10/2024</a:t>
            </a:fld>
            <a:endParaRPr lang="nl-BE" dirty="0"/>
          </a:p>
        </p:txBody>
      </p:sp>
      <p:sp>
        <p:nvSpPr>
          <p:cNvPr id="5" name="Footer Placeholder 4"/>
          <p:cNvSpPr>
            <a:spLocks noGrp="1"/>
          </p:cNvSpPr>
          <p:nvPr>
            <p:ph type="ftr" sz="quarter" idx="11"/>
          </p:nvPr>
        </p:nvSpPr>
        <p:spPr>
          <a:xfrm>
            <a:off x="9360775" y="6176963"/>
            <a:ext cx="2598683" cy="136522"/>
          </a:xfrm>
        </p:spPr>
        <p:txBody>
          <a:bodyPr/>
          <a:lstStyle>
            <a:lvl1pPr algn="r">
              <a:defRPr/>
            </a:lvl1pPr>
          </a:lstStyle>
          <a:p>
            <a:r>
              <a:rPr lang="nl-BE"/>
              <a:t>LWO Herent</a:t>
            </a:r>
          </a:p>
        </p:txBody>
      </p:sp>
      <p:sp>
        <p:nvSpPr>
          <p:cNvPr id="6" name="Slide Number Placeholder 5"/>
          <p:cNvSpPr>
            <a:spLocks noGrp="1"/>
          </p:cNvSpPr>
          <p:nvPr>
            <p:ph type="sldNum" sz="quarter" idx="12"/>
          </p:nvPr>
        </p:nvSpPr>
        <p:spPr>
          <a:xfrm>
            <a:off x="10897914" y="6446084"/>
            <a:ext cx="1061544" cy="174678"/>
          </a:xfrm>
        </p:spPr>
        <p:txBody>
          <a:bodyPr/>
          <a:lstStyle>
            <a:lvl1pPr algn="r">
              <a:defRPr/>
            </a:lvl1pPr>
          </a:lstStyle>
          <a:p>
            <a:fld id="{B76853C5-C334-7541-A830-E952C18D214D}" type="slidenum">
              <a:rPr lang="nl-BE" smtClean="0"/>
              <a:pPr/>
              <a:t>‹nr.›</a:t>
            </a:fld>
            <a:endParaRPr lang="nl-BE"/>
          </a:p>
        </p:txBody>
      </p:sp>
    </p:spTree>
    <p:extLst>
      <p:ext uri="{BB962C8B-B14F-4D97-AF65-F5344CB8AC3E}">
        <p14:creationId xmlns:p14="http://schemas.microsoft.com/office/powerpoint/2010/main" val="1400776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1277007"/>
            <a:ext cx="6172200" cy="458404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D570961-3545-4D62-BEF3-C72509D7E65A}" type="datetime1">
              <a:rPr lang="nl-BE" smtClean="0"/>
              <a:t>21/10/2024</a:t>
            </a:fld>
            <a:endParaRPr lang="nl-BE"/>
          </a:p>
        </p:txBody>
      </p:sp>
      <p:sp>
        <p:nvSpPr>
          <p:cNvPr id="6" name="Footer Placeholder 5"/>
          <p:cNvSpPr>
            <a:spLocks noGrp="1"/>
          </p:cNvSpPr>
          <p:nvPr>
            <p:ph type="ftr" sz="quarter" idx="11"/>
          </p:nvPr>
        </p:nvSpPr>
        <p:spPr/>
        <p:txBody>
          <a:bodyPr/>
          <a:lstStyle/>
          <a:p>
            <a:r>
              <a:rPr lang="nl-BE"/>
              <a:t>LWO Herent</a:t>
            </a:r>
          </a:p>
        </p:txBody>
      </p:sp>
      <p:sp>
        <p:nvSpPr>
          <p:cNvPr id="7" name="Slide Number Placeholder 6"/>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10514310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062D20-08EF-4EC9-9C03-292A8E5A9F05}" type="datetime1">
              <a:rPr lang="nl-BE" smtClean="0"/>
              <a:t>21/10/2024</a:t>
            </a:fld>
            <a:endParaRPr lang="nl-BE"/>
          </a:p>
        </p:txBody>
      </p:sp>
      <p:sp>
        <p:nvSpPr>
          <p:cNvPr id="5" name="Footer Placeholder 4"/>
          <p:cNvSpPr>
            <a:spLocks noGrp="1"/>
          </p:cNvSpPr>
          <p:nvPr>
            <p:ph type="ftr" sz="quarter" idx="11"/>
          </p:nvPr>
        </p:nvSpPr>
        <p:spPr/>
        <p:txBody>
          <a:bodyPr/>
          <a:lstStyle/>
          <a:p>
            <a:r>
              <a:rPr lang="nl-BE"/>
              <a:t>LWO Herent</a:t>
            </a:r>
          </a:p>
        </p:txBody>
      </p:sp>
      <p:sp>
        <p:nvSpPr>
          <p:cNvPr id="6" name="Slide Number Placeholder 5"/>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1201878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B4CB8E4-FADF-4B77-803D-29358DC25633}" type="datetime1">
              <a:rPr lang="nl-BE" smtClean="0"/>
              <a:t>21/10/2024</a:t>
            </a:fld>
            <a:endParaRPr lang="nl-BE"/>
          </a:p>
        </p:txBody>
      </p:sp>
      <p:sp>
        <p:nvSpPr>
          <p:cNvPr id="5" name="Footer Placeholder 4"/>
          <p:cNvSpPr>
            <a:spLocks noGrp="1"/>
          </p:cNvSpPr>
          <p:nvPr>
            <p:ph type="ftr" sz="quarter" idx="11"/>
          </p:nvPr>
        </p:nvSpPr>
        <p:spPr/>
        <p:txBody>
          <a:bodyPr/>
          <a:lstStyle/>
          <a:p>
            <a:r>
              <a:rPr lang="nl-BE"/>
              <a:t>LWO Herent</a:t>
            </a:r>
          </a:p>
        </p:txBody>
      </p:sp>
      <p:sp>
        <p:nvSpPr>
          <p:cNvPr id="6" name="Slide Number Placeholder 5"/>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283281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4"/>
            <a:ext cx="10515600" cy="1500187"/>
          </a:xfrm>
        </p:spPr>
        <p:txBody>
          <a:bodyPr lIns="54000"/>
          <a:lstStyle>
            <a:lvl1pPr marL="0" indent="0">
              <a:buNone/>
              <a:defRPr sz="2400">
                <a:solidFill>
                  <a:srgbClr val="F18879"/>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A6F032C-3243-44DC-A5A6-555F56424FF7}" type="datetime1">
              <a:rPr lang="nl-BE" smtClean="0"/>
              <a:t>21/10/2024</a:t>
            </a:fld>
            <a:endParaRPr lang="nl-BE"/>
          </a:p>
        </p:txBody>
      </p:sp>
      <p:sp>
        <p:nvSpPr>
          <p:cNvPr id="5" name="Footer Placeholder 4"/>
          <p:cNvSpPr>
            <a:spLocks noGrp="1"/>
          </p:cNvSpPr>
          <p:nvPr>
            <p:ph type="ftr" sz="quarter" idx="11"/>
          </p:nvPr>
        </p:nvSpPr>
        <p:spPr/>
        <p:txBody>
          <a:bodyPr/>
          <a:lstStyle/>
          <a:p>
            <a:r>
              <a:rPr lang="nl-BE"/>
              <a:t>LWO Herent</a:t>
            </a:r>
          </a:p>
        </p:txBody>
      </p:sp>
      <p:sp>
        <p:nvSpPr>
          <p:cNvPr id="6" name="Slide Number Placeholder 5"/>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1350646361"/>
      </p:ext>
    </p:extLst>
  </p:cSld>
  <p:clrMapOvr>
    <a:masterClrMapping/>
  </p:clrMapOvr>
  <p:extLst>
    <p:ext uri="{DCECCB84-F9BA-43D5-87BE-67443E8EF086}">
      <p15:sldGuideLst xmlns:p15="http://schemas.microsoft.com/office/powerpoint/2012/main">
        <p15:guide id="1" orient="horz" pos="2160">
          <p15:clr>
            <a:srgbClr val="FBAE40"/>
          </p15:clr>
        </p15:guide>
        <p15:guide id="2" pos="5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6F19D4C-DD73-46FE-9FA7-40BE12B54BB9}" type="datetime1">
              <a:rPr lang="nl-BE" smtClean="0"/>
              <a:t>21/10/2024</a:t>
            </a:fld>
            <a:endParaRPr lang="nl-BE"/>
          </a:p>
        </p:txBody>
      </p:sp>
      <p:sp>
        <p:nvSpPr>
          <p:cNvPr id="6" name="Footer Placeholder 5"/>
          <p:cNvSpPr>
            <a:spLocks noGrp="1"/>
          </p:cNvSpPr>
          <p:nvPr>
            <p:ph type="ftr" sz="quarter" idx="11"/>
          </p:nvPr>
        </p:nvSpPr>
        <p:spPr/>
        <p:txBody>
          <a:bodyPr/>
          <a:lstStyle/>
          <a:p>
            <a:r>
              <a:rPr lang="nl-BE"/>
              <a:t>LWO Herent</a:t>
            </a:r>
          </a:p>
        </p:txBody>
      </p:sp>
      <p:sp>
        <p:nvSpPr>
          <p:cNvPr id="7" name="Slide Number Placeholder 6"/>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688554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80F56AF-180D-4C35-B4C5-DF1D5EAB6885}" type="datetime1">
              <a:rPr lang="nl-BE" smtClean="0"/>
              <a:t>21/10/2024</a:t>
            </a:fld>
            <a:endParaRPr lang="nl-BE"/>
          </a:p>
        </p:txBody>
      </p:sp>
      <p:sp>
        <p:nvSpPr>
          <p:cNvPr id="8" name="Footer Placeholder 7"/>
          <p:cNvSpPr>
            <a:spLocks noGrp="1"/>
          </p:cNvSpPr>
          <p:nvPr>
            <p:ph type="ftr" sz="quarter" idx="11"/>
          </p:nvPr>
        </p:nvSpPr>
        <p:spPr/>
        <p:txBody>
          <a:bodyPr/>
          <a:lstStyle/>
          <a:p>
            <a:r>
              <a:rPr lang="nl-BE"/>
              <a:t>LWO Herent</a:t>
            </a:r>
          </a:p>
        </p:txBody>
      </p:sp>
      <p:sp>
        <p:nvSpPr>
          <p:cNvPr id="9" name="Slide Number Placeholder 8"/>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727805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F35AA90-F39E-4148-A628-2F4D0778C5AC}" type="datetime1">
              <a:rPr lang="nl-BE" smtClean="0"/>
              <a:t>21/10/2024</a:t>
            </a:fld>
            <a:endParaRPr lang="nl-BE"/>
          </a:p>
        </p:txBody>
      </p:sp>
      <p:sp>
        <p:nvSpPr>
          <p:cNvPr id="4" name="Footer Placeholder 3"/>
          <p:cNvSpPr>
            <a:spLocks noGrp="1"/>
          </p:cNvSpPr>
          <p:nvPr>
            <p:ph type="ftr" sz="quarter" idx="11"/>
          </p:nvPr>
        </p:nvSpPr>
        <p:spPr/>
        <p:txBody>
          <a:bodyPr/>
          <a:lstStyle/>
          <a:p>
            <a:r>
              <a:rPr lang="nl-BE"/>
              <a:t>LWO Herent</a:t>
            </a:r>
          </a:p>
        </p:txBody>
      </p:sp>
      <p:sp>
        <p:nvSpPr>
          <p:cNvPr id="5" name="Slide Number Placeholder 4"/>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4037508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C0DB2-048C-4A0A-AF93-BBAB4CB09407}" type="datetime1">
              <a:rPr lang="nl-BE" smtClean="0"/>
              <a:t>21/10/2024</a:t>
            </a:fld>
            <a:endParaRPr lang="nl-BE"/>
          </a:p>
        </p:txBody>
      </p:sp>
      <p:sp>
        <p:nvSpPr>
          <p:cNvPr id="3" name="Footer Placeholder 2"/>
          <p:cNvSpPr>
            <a:spLocks noGrp="1"/>
          </p:cNvSpPr>
          <p:nvPr>
            <p:ph type="ftr" sz="quarter" idx="11"/>
          </p:nvPr>
        </p:nvSpPr>
        <p:spPr/>
        <p:txBody>
          <a:bodyPr/>
          <a:lstStyle/>
          <a:p>
            <a:r>
              <a:rPr lang="nl-BE"/>
              <a:t>LWO Herent</a:t>
            </a:r>
          </a:p>
        </p:txBody>
      </p:sp>
      <p:sp>
        <p:nvSpPr>
          <p:cNvPr id="4" name="Slide Number Placeholder 3"/>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349329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5901D34-02B3-473A-9F45-08E114418436}" type="datetime1">
              <a:rPr lang="nl-BE" smtClean="0"/>
              <a:t>21/10/2024</a:t>
            </a:fld>
            <a:endParaRPr lang="nl-BE"/>
          </a:p>
        </p:txBody>
      </p:sp>
      <p:sp>
        <p:nvSpPr>
          <p:cNvPr id="6" name="Footer Placeholder 5"/>
          <p:cNvSpPr>
            <a:spLocks noGrp="1"/>
          </p:cNvSpPr>
          <p:nvPr>
            <p:ph type="ftr" sz="quarter" idx="11"/>
          </p:nvPr>
        </p:nvSpPr>
        <p:spPr/>
        <p:txBody>
          <a:bodyPr/>
          <a:lstStyle/>
          <a:p>
            <a:r>
              <a:rPr lang="nl-BE"/>
              <a:t>LWO Herent</a:t>
            </a:r>
          </a:p>
        </p:txBody>
      </p:sp>
      <p:sp>
        <p:nvSpPr>
          <p:cNvPr id="7" name="Slide Number Placeholder 6"/>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49888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1277007"/>
            <a:ext cx="6172200" cy="458404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D570961-3545-4D62-BEF3-C72509D7E65A}" type="datetime1">
              <a:rPr lang="nl-BE" smtClean="0"/>
              <a:t>21/10/2024</a:t>
            </a:fld>
            <a:endParaRPr lang="nl-BE"/>
          </a:p>
        </p:txBody>
      </p:sp>
      <p:sp>
        <p:nvSpPr>
          <p:cNvPr id="6" name="Footer Placeholder 5"/>
          <p:cNvSpPr>
            <a:spLocks noGrp="1"/>
          </p:cNvSpPr>
          <p:nvPr>
            <p:ph type="ftr" sz="quarter" idx="11"/>
          </p:nvPr>
        </p:nvSpPr>
        <p:spPr/>
        <p:txBody>
          <a:bodyPr/>
          <a:lstStyle/>
          <a:p>
            <a:r>
              <a:rPr lang="nl-BE"/>
              <a:t>LWO Herent</a:t>
            </a:r>
          </a:p>
        </p:txBody>
      </p:sp>
      <p:sp>
        <p:nvSpPr>
          <p:cNvPr id="7" name="Slide Number Placeholder 6"/>
          <p:cNvSpPr>
            <a:spLocks noGrp="1"/>
          </p:cNvSpPr>
          <p:nvPr>
            <p:ph type="sldNum" sz="quarter" idx="12"/>
          </p:nvPr>
        </p:nvSpPr>
        <p:spPr/>
        <p:txBody>
          <a:bodyPr/>
          <a:lstStyle/>
          <a:p>
            <a:fld id="{B76853C5-C334-7541-A830-E952C18D214D}" type="slidenum">
              <a:rPr lang="nl-BE" smtClean="0"/>
              <a:t>‹nr.›</a:t>
            </a:fld>
            <a:endParaRPr lang="nl-BE"/>
          </a:p>
        </p:txBody>
      </p:sp>
    </p:spTree>
    <p:extLst>
      <p:ext uri="{BB962C8B-B14F-4D97-AF65-F5344CB8AC3E}">
        <p14:creationId xmlns:p14="http://schemas.microsoft.com/office/powerpoint/2010/main" val="2995059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125743"/>
          </a:xfrm>
          <a:prstGeom prst="rect">
            <a:avLst/>
          </a:prstGeom>
        </p:spPr>
        <p:txBody>
          <a:bodyPr vert="horz" lIns="0" tIns="45720" rIns="91440" bIns="45720" rtlCol="0" anchor="t" anchorCtr="0">
            <a:normAutofit/>
          </a:bodyPr>
          <a:lstStyle/>
          <a:p>
            <a:r>
              <a:rPr lang="nl-NL" dirty="0"/>
              <a:t>Klik om stijl te bewerken</a:t>
            </a:r>
            <a:br>
              <a:rPr lang="nl-NL" dirty="0"/>
            </a:b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0890030" y="6342851"/>
            <a:ext cx="1061545" cy="155367"/>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CDE07369-457B-4488-9B48-C83978C066BB}" type="datetime1">
              <a:rPr lang="nl-BE" smtClean="0"/>
              <a:pPr/>
              <a:t>21/10/2024</a:t>
            </a:fld>
            <a:endParaRPr lang="nl-BE" dirty="0"/>
          </a:p>
        </p:txBody>
      </p:sp>
      <p:sp>
        <p:nvSpPr>
          <p:cNvPr id="5" name="Footer Placeholder 4"/>
          <p:cNvSpPr>
            <a:spLocks noGrp="1"/>
          </p:cNvSpPr>
          <p:nvPr>
            <p:ph type="ftr" sz="quarter" idx="3"/>
          </p:nvPr>
        </p:nvSpPr>
        <p:spPr>
          <a:xfrm>
            <a:off x="9352892" y="6206329"/>
            <a:ext cx="2598683" cy="13652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nl-BE"/>
              <a:t>LWO Herent</a:t>
            </a:r>
            <a:endParaRPr lang="nl-BE" dirty="0"/>
          </a:p>
        </p:txBody>
      </p:sp>
      <p:sp>
        <p:nvSpPr>
          <p:cNvPr id="6" name="Slide Number Placeholder 5"/>
          <p:cNvSpPr>
            <a:spLocks noGrp="1"/>
          </p:cNvSpPr>
          <p:nvPr>
            <p:ph type="sldNum" sz="quarter" idx="4"/>
          </p:nvPr>
        </p:nvSpPr>
        <p:spPr>
          <a:xfrm>
            <a:off x="10890031" y="6479373"/>
            <a:ext cx="1061544" cy="174678"/>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76853C5-C334-7541-A830-E952C18D214D}" type="slidenum">
              <a:rPr lang="nl-BE" smtClean="0"/>
              <a:pPr/>
              <a:t>‹nr.›</a:t>
            </a:fld>
            <a:endParaRPr lang="nl-BE" dirty="0"/>
          </a:p>
        </p:txBody>
      </p:sp>
      <p:pic>
        <p:nvPicPr>
          <p:cNvPr id="9" name="Afbeelding 8" descr="Afbeelding met Lettertype, ontwerp&#10;&#10;Automatisch gegenereerde beschrijving">
            <a:extLst>
              <a:ext uri="{FF2B5EF4-FFF2-40B4-BE49-F238E27FC236}">
                <a16:creationId xmlns:a16="http://schemas.microsoft.com/office/drawing/2014/main" id="{E7A41C96-FA9B-900E-35C2-6B3A450A696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15661" y="174598"/>
            <a:ext cx="2565532" cy="501676"/>
          </a:xfrm>
          <a:prstGeom prst="rect">
            <a:avLst/>
          </a:prstGeom>
        </p:spPr>
      </p:pic>
    </p:spTree>
    <p:extLst>
      <p:ext uri="{BB962C8B-B14F-4D97-AF65-F5344CB8AC3E}">
        <p14:creationId xmlns:p14="http://schemas.microsoft.com/office/powerpoint/2010/main" val="2947624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18" rtl="0" eaLnBrk="1" latinLnBrk="0" hangingPunct="1">
        <a:lnSpc>
          <a:spcPct val="90000"/>
        </a:lnSpc>
        <a:spcBef>
          <a:spcPct val="0"/>
        </a:spcBef>
        <a:buNone/>
        <a:defRPr sz="2800" kern="1200">
          <a:solidFill>
            <a:srgbClr val="00385E"/>
          </a:solidFill>
          <a:latin typeface="+mn-lt"/>
          <a:ea typeface="Calibri" panose="020F0502020204030204" pitchFamily="34" charset="0"/>
          <a:cs typeface="Calibri" panose="020F0502020204030204" pitchFamily="34" charset="0"/>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rgbClr val="00385E"/>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rgbClr val="00385E"/>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rgbClr val="00385E"/>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rgbClr val="00385E"/>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rgbClr val="00385E"/>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125743"/>
          </a:xfrm>
          <a:prstGeom prst="rect">
            <a:avLst/>
          </a:prstGeom>
        </p:spPr>
        <p:txBody>
          <a:bodyPr vert="horz" lIns="0" tIns="45720" rIns="91440" bIns="45720" rtlCol="0" anchor="t" anchorCtr="0">
            <a:normAutofit/>
          </a:bodyPr>
          <a:lstStyle/>
          <a:p>
            <a:r>
              <a:rPr lang="nl-NL" dirty="0"/>
              <a:t>Klik om stijl te bewerken</a:t>
            </a:r>
            <a:br>
              <a:rPr lang="nl-NL" dirty="0"/>
            </a:b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0890030" y="6342851"/>
            <a:ext cx="1061545" cy="155367"/>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CDE07369-457B-4488-9B48-C83978C066BB}" type="datetime1">
              <a:rPr lang="nl-BE" smtClean="0"/>
              <a:pPr/>
              <a:t>21/10/2024</a:t>
            </a:fld>
            <a:endParaRPr lang="nl-BE" dirty="0"/>
          </a:p>
        </p:txBody>
      </p:sp>
      <p:sp>
        <p:nvSpPr>
          <p:cNvPr id="5" name="Footer Placeholder 4"/>
          <p:cNvSpPr>
            <a:spLocks noGrp="1"/>
          </p:cNvSpPr>
          <p:nvPr>
            <p:ph type="ftr" sz="quarter" idx="3"/>
          </p:nvPr>
        </p:nvSpPr>
        <p:spPr>
          <a:xfrm>
            <a:off x="9352892" y="6206329"/>
            <a:ext cx="2598683" cy="136522"/>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nl-BE"/>
              <a:t>LWO Herent</a:t>
            </a:r>
            <a:endParaRPr lang="nl-BE" dirty="0"/>
          </a:p>
        </p:txBody>
      </p:sp>
      <p:sp>
        <p:nvSpPr>
          <p:cNvPr id="6" name="Slide Number Placeholder 5"/>
          <p:cNvSpPr>
            <a:spLocks noGrp="1"/>
          </p:cNvSpPr>
          <p:nvPr>
            <p:ph type="sldNum" sz="quarter" idx="4"/>
          </p:nvPr>
        </p:nvSpPr>
        <p:spPr>
          <a:xfrm>
            <a:off x="10890031" y="6479373"/>
            <a:ext cx="1061544" cy="174678"/>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76853C5-C334-7541-A830-E952C18D214D}" type="slidenum">
              <a:rPr lang="nl-BE" smtClean="0"/>
              <a:pPr/>
              <a:t>‹nr.›</a:t>
            </a:fld>
            <a:endParaRPr lang="nl-BE" dirty="0"/>
          </a:p>
        </p:txBody>
      </p:sp>
      <p:pic>
        <p:nvPicPr>
          <p:cNvPr id="9" name="Afbeelding 8" descr="Afbeelding met Lettertype, ontwerp&#10;&#10;Automatisch gegenereerde beschrijving">
            <a:extLst>
              <a:ext uri="{FF2B5EF4-FFF2-40B4-BE49-F238E27FC236}">
                <a16:creationId xmlns:a16="http://schemas.microsoft.com/office/drawing/2014/main" id="{E7A41C96-FA9B-900E-35C2-6B3A450A696B}"/>
              </a:ext>
            </a:extLst>
          </p:cNvPr>
          <p:cNvPicPr>
            <a:picLocks noChangeAspect="1"/>
          </p:cNvPicPr>
          <p:nvPr/>
        </p:nvPicPr>
        <p:blipFill>
          <a:blip r:embed="rId13">
            <a:extLst>
              <a:ext uri="{28A0092B-C50C-407E-A947-70E740481C1C}">
                <a14:useLocalDpi xmlns:a14="http://schemas.microsoft.com/office/drawing/2010/main" val="0"/>
              </a:ext>
            </a:extLst>
          </a:blip>
          <a:srcRect r="70678" b="-949"/>
          <a:stretch/>
        </p:blipFill>
        <p:spPr>
          <a:xfrm>
            <a:off x="11268286" y="174598"/>
            <a:ext cx="752264" cy="506439"/>
          </a:xfrm>
          <a:prstGeom prst="rect">
            <a:avLst/>
          </a:prstGeom>
        </p:spPr>
      </p:pic>
    </p:spTree>
    <p:extLst>
      <p:ext uri="{BB962C8B-B14F-4D97-AF65-F5344CB8AC3E}">
        <p14:creationId xmlns:p14="http://schemas.microsoft.com/office/powerpoint/2010/main" val="29680702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18" rtl="0" eaLnBrk="1" latinLnBrk="0" hangingPunct="1">
        <a:lnSpc>
          <a:spcPct val="90000"/>
        </a:lnSpc>
        <a:spcBef>
          <a:spcPct val="0"/>
        </a:spcBef>
        <a:buNone/>
        <a:defRPr sz="2800" kern="1200">
          <a:solidFill>
            <a:srgbClr val="00385E"/>
          </a:solidFill>
          <a:latin typeface="+mn-lt"/>
          <a:ea typeface="Calibri" panose="020F0502020204030204" pitchFamily="34" charset="0"/>
          <a:cs typeface="Calibri" panose="020F0502020204030204" pitchFamily="34" charset="0"/>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rgbClr val="00385E"/>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rgbClr val="00385E"/>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rgbClr val="00385E"/>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rgbClr val="00385E"/>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rgbClr val="00385E"/>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6DD64-FF3C-026D-B8AB-17CDC81946D6}"/>
              </a:ext>
            </a:extLst>
          </p:cNvPr>
          <p:cNvSpPr>
            <a:spLocks noGrp="1"/>
          </p:cNvSpPr>
          <p:nvPr>
            <p:ph type="ctrTitle"/>
          </p:nvPr>
        </p:nvSpPr>
        <p:spPr/>
        <p:txBody>
          <a:bodyPr>
            <a:normAutofit/>
          </a:bodyPr>
          <a:lstStyle/>
          <a:p>
            <a:pPr algn="ctr">
              <a:spcAft>
                <a:spcPts val="525"/>
              </a:spcAft>
            </a:pPr>
            <a:r>
              <a:rPr lang="nl-NL" sz="3600" b="1" dirty="0">
                <a:solidFill>
                  <a:srgbClr val="074133"/>
                </a:solidFill>
                <a:effectLst/>
                <a:latin typeface="Aptos" panose="020B0004020202020204" pitchFamily="34" charset="0"/>
                <a:ea typeface="Times New Roman" panose="02020603050405020304" pitchFamily="18" charset="0"/>
                <a:cs typeface="Aptos" panose="020B0004020202020204" pitchFamily="34" charset="0"/>
              </a:rPr>
              <a:t>politiek uurtje beweging.net</a:t>
            </a:r>
            <a:br>
              <a:rPr lang="nl-NL" sz="3600" b="1" dirty="0">
                <a:effectLst/>
                <a:latin typeface="Aptos" panose="020B0004020202020204" pitchFamily="34" charset="0"/>
                <a:ea typeface="Aptos" panose="020B0004020202020204" pitchFamily="34" charset="0"/>
                <a:cs typeface="Aptos" panose="020B0004020202020204" pitchFamily="34" charset="0"/>
              </a:rPr>
            </a:br>
            <a:r>
              <a:rPr lang="nl-NL" sz="3600" b="0" i="1" dirty="0">
                <a:effectLst/>
                <a:latin typeface="Aptos" panose="020B0004020202020204" pitchFamily="34" charset="0"/>
                <a:ea typeface="Times New Roman" panose="02020603050405020304" pitchFamily="18" charset="0"/>
                <a:cs typeface="Aptos" panose="020B0004020202020204" pitchFamily="34" charset="0"/>
              </a:rPr>
              <a:t>Hoe als gemeente sneller sociale woningen realiseren? </a:t>
            </a:r>
            <a:endParaRPr lang="nl-NL" sz="3600" b="1" i="1" dirty="0">
              <a:effectLst/>
              <a:latin typeface="Aptos" panose="020B0004020202020204" pitchFamily="34" charset="0"/>
              <a:ea typeface="Aptos" panose="020B0004020202020204" pitchFamily="34" charset="0"/>
              <a:cs typeface="Aptos" panose="020B0004020202020204" pitchFamily="34" charset="0"/>
            </a:endParaRPr>
          </a:p>
        </p:txBody>
      </p:sp>
      <p:sp>
        <p:nvSpPr>
          <p:cNvPr id="3" name="Ondertitel 2">
            <a:extLst>
              <a:ext uri="{FF2B5EF4-FFF2-40B4-BE49-F238E27FC236}">
                <a16:creationId xmlns:a16="http://schemas.microsoft.com/office/drawing/2014/main" id="{E6DB06FA-2D6E-05E8-6FF5-5D77861228F8}"/>
              </a:ext>
            </a:extLst>
          </p:cNvPr>
          <p:cNvSpPr>
            <a:spLocks noGrp="1"/>
          </p:cNvSpPr>
          <p:nvPr>
            <p:ph type="subTitle" idx="1"/>
          </p:nvPr>
        </p:nvSpPr>
        <p:spPr/>
        <p:txBody>
          <a:bodyPr>
            <a:normAutofit/>
          </a:bodyPr>
          <a:lstStyle/>
          <a:p>
            <a:r>
              <a:rPr lang="nl-BE" sz="3200" dirty="0"/>
              <a:t>21 /10/2024</a:t>
            </a:r>
          </a:p>
        </p:txBody>
      </p:sp>
    </p:spTree>
    <p:extLst>
      <p:ext uri="{BB962C8B-B14F-4D97-AF65-F5344CB8AC3E}">
        <p14:creationId xmlns:p14="http://schemas.microsoft.com/office/powerpoint/2010/main" val="394133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Concrete aanpak</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lnSpcReduction="10000"/>
          </a:bodyPr>
          <a:lstStyle/>
          <a:p>
            <a:pPr marL="0" indent="0">
              <a:buNone/>
            </a:pPr>
            <a:r>
              <a:rPr lang="nl-NL" dirty="0"/>
              <a:t>Toeleiding: via gemeente, intercommunale, breder netwerk… ook via de ‘doorverhuuractiviteit’!</a:t>
            </a:r>
          </a:p>
          <a:p>
            <a:pPr marL="0" indent="0">
              <a:buNone/>
            </a:pPr>
            <a:endParaRPr lang="nl-NL" dirty="0"/>
          </a:p>
          <a:p>
            <a:pPr marL="0" indent="0">
              <a:buNone/>
            </a:pPr>
            <a:r>
              <a:rPr lang="nl-NL" dirty="0"/>
              <a:t>Onderhandelingsfase &gt; belangrijk, </a:t>
            </a:r>
            <a:r>
              <a:rPr lang="nl-NL" dirty="0" err="1"/>
              <a:t>Woontrtos</a:t>
            </a:r>
            <a:r>
              <a:rPr lang="nl-NL" dirty="0"/>
              <a:t> kan pas engagement aangaan op het moment dat er een vergunning is… (project mag niet voor vergunning ‘beïnvloed’ worden door Woontrots)</a:t>
            </a:r>
          </a:p>
          <a:p>
            <a:pPr marL="0" indent="0">
              <a:buNone/>
            </a:pPr>
            <a:endParaRPr lang="nl-NL" dirty="0"/>
          </a:p>
          <a:p>
            <a:pPr marL="0" indent="0">
              <a:buNone/>
            </a:pPr>
            <a:r>
              <a:rPr lang="nl-NL" dirty="0"/>
              <a:t>Tot voor kort zelfs pas na effectieve oplevering, gewijzigde rechtspraak maakt ook verkoop op plan mogelijk (maar er moet dus wel een afgeleverde vergunning zijn) </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10</a:t>
            </a:fld>
            <a:endParaRPr lang="nl-BE"/>
          </a:p>
        </p:txBody>
      </p:sp>
    </p:spTree>
    <p:extLst>
      <p:ext uri="{BB962C8B-B14F-4D97-AF65-F5344CB8AC3E}">
        <p14:creationId xmlns:p14="http://schemas.microsoft.com/office/powerpoint/2010/main" val="7434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Concrete aanpak</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a:bodyPr>
          <a:lstStyle/>
          <a:p>
            <a:pPr marL="0" indent="0">
              <a:buNone/>
            </a:pPr>
            <a:r>
              <a:rPr lang="nl-NL" dirty="0"/>
              <a:t>Fase voor vergunning &gt; informeren: richtlijnen, simulatietabel met maximale bouwkost, grondprijsplafond… zijn allemaal openbaar (ook een eigen kwaliteitskader zou openbaar kunnen zijn)</a:t>
            </a:r>
          </a:p>
          <a:p>
            <a:pPr marL="0" indent="0">
              <a:buNone/>
            </a:pPr>
            <a:endParaRPr lang="nl-NL" dirty="0"/>
          </a:p>
          <a:p>
            <a:pPr marL="0" indent="0">
              <a:buNone/>
            </a:pPr>
            <a:r>
              <a:rPr lang="nl-NL" dirty="0"/>
              <a:t>Vaak dezelfde architecten en/of studiebureaus</a:t>
            </a:r>
          </a:p>
          <a:p>
            <a:pPr marL="0" indent="0">
              <a:buNone/>
            </a:pPr>
            <a:endParaRPr lang="nl-NL" dirty="0"/>
          </a:p>
          <a:p>
            <a:pPr marL="0" indent="0">
              <a:buNone/>
            </a:pPr>
            <a:r>
              <a:rPr lang="nl-NL" dirty="0"/>
              <a:t>Er kan geen engagement aangegaan worden (moeilijkheid bij ‘sociale last’), maar de ontwikkelaar zal afhankelijk zijn van sociale invulling door woonmaatschappij (enige sociale woonactor)</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11</a:t>
            </a:fld>
            <a:endParaRPr lang="nl-BE"/>
          </a:p>
        </p:txBody>
      </p:sp>
    </p:spTree>
    <p:extLst>
      <p:ext uri="{BB962C8B-B14F-4D97-AF65-F5344CB8AC3E}">
        <p14:creationId xmlns:p14="http://schemas.microsoft.com/office/powerpoint/2010/main" val="42894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Concrete aanpak</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a:bodyPr>
          <a:lstStyle/>
          <a:p>
            <a:pPr marL="0" indent="0">
              <a:buNone/>
            </a:pPr>
            <a:r>
              <a:rPr lang="nl-NL" dirty="0"/>
              <a:t>Vanaf vergunning &gt; concreet engagement kan aangegaan worden</a:t>
            </a:r>
          </a:p>
          <a:p>
            <a:pPr marL="0" indent="0">
              <a:buNone/>
            </a:pPr>
            <a:endParaRPr lang="nl-NL" dirty="0"/>
          </a:p>
          <a:p>
            <a:pPr marL="0" indent="0">
              <a:buNone/>
            </a:pPr>
            <a:r>
              <a:rPr lang="nl-NL" dirty="0"/>
              <a:t>Effectieve onderhandeling over prijs</a:t>
            </a:r>
          </a:p>
          <a:p>
            <a:pPr marL="0" indent="0">
              <a:buNone/>
            </a:pPr>
            <a:endParaRPr lang="nl-NL" dirty="0"/>
          </a:p>
          <a:p>
            <a:pPr marL="0" indent="0">
              <a:buNone/>
            </a:pPr>
            <a:r>
              <a:rPr lang="nl-NL" dirty="0"/>
              <a:t>Uitgangspunten Woontrots: binnen simulatietabel (anders geen FS3-lening) en (evident) onder schattingsprijs</a:t>
            </a:r>
          </a:p>
          <a:p>
            <a:pPr marL="0" indent="0">
              <a:buNone/>
            </a:pPr>
            <a:endParaRPr lang="nl-NL" dirty="0"/>
          </a:p>
          <a:p>
            <a:pPr marL="0" indent="0">
              <a:buNone/>
            </a:pPr>
            <a:r>
              <a:rPr lang="nl-NL" dirty="0"/>
              <a:t>Evident wordt onderhandeld over de prijs, echter door de grote nood is een project haalbaar voor Woontrots als voldaan is aan deze principes</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12</a:t>
            </a:fld>
            <a:endParaRPr lang="nl-BE"/>
          </a:p>
        </p:txBody>
      </p:sp>
    </p:spTree>
    <p:extLst>
      <p:ext uri="{BB962C8B-B14F-4D97-AF65-F5344CB8AC3E}">
        <p14:creationId xmlns:p14="http://schemas.microsoft.com/office/powerpoint/2010/main" val="313496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Concrete aanpak</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a:bodyPr>
          <a:lstStyle/>
          <a:p>
            <a:pPr marL="0" indent="0">
              <a:buNone/>
            </a:pPr>
            <a:r>
              <a:rPr lang="nl-NL" dirty="0"/>
              <a:t>Berekening kunnen gefinetuned worden, belangrijk om bij start onderhandelingen wel enige marge te voorzien…</a:t>
            </a:r>
          </a:p>
          <a:p>
            <a:pPr marL="0" indent="0">
              <a:buNone/>
            </a:pPr>
            <a:endParaRPr lang="nl-NL" dirty="0"/>
          </a:p>
          <a:p>
            <a:pPr marL="0" indent="0">
              <a:buNone/>
            </a:pPr>
            <a:r>
              <a:rPr lang="nl-NL" dirty="0"/>
              <a:t>Bij finaal akkoord &gt; als voorwaarden voldaan zijn (binnen prijsplafonds en onder schatting) dan is dit ook finaal de effectieve kost! (in tegenstelling tot eigen projecten)</a:t>
            </a:r>
          </a:p>
          <a:p>
            <a:pPr marL="0" indent="0">
              <a:buNone/>
            </a:pPr>
            <a:endParaRPr lang="nl-NL" dirty="0"/>
          </a:p>
          <a:p>
            <a:pPr marL="0" indent="0">
              <a:buNone/>
            </a:pPr>
            <a:r>
              <a:rPr lang="nl-NL" dirty="0"/>
              <a:t>Vergt wel een goede kennis van de financieringsmechanismes (vb. grond- en bouwbonus, BTW, parameters simulatietabel…)</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13</a:t>
            </a:fld>
            <a:endParaRPr lang="nl-BE"/>
          </a:p>
        </p:txBody>
      </p:sp>
    </p:spTree>
    <p:extLst>
      <p:ext uri="{BB962C8B-B14F-4D97-AF65-F5344CB8AC3E}">
        <p14:creationId xmlns:p14="http://schemas.microsoft.com/office/powerpoint/2010/main" val="257049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Concrete aanpak</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lnSpcReduction="10000"/>
          </a:bodyPr>
          <a:lstStyle/>
          <a:p>
            <a:pPr marL="0" indent="0">
              <a:buNone/>
            </a:pPr>
            <a:r>
              <a:rPr lang="nl-NL" dirty="0"/>
              <a:t>Geduld is nodig! Administratieve procedure vaak niet aangepast… vb. </a:t>
            </a:r>
            <a:r>
              <a:rPr lang="nl-NL" dirty="0" err="1"/>
              <a:t>Vlabinvest</a:t>
            </a:r>
            <a:r>
              <a:rPr lang="nl-NL" dirty="0"/>
              <a:t>-aandeel, splitsing grond- bouwkost, simulatietabel is niet dwingend maar bepaalt wel prijs…</a:t>
            </a:r>
          </a:p>
          <a:p>
            <a:pPr marL="0" indent="0">
              <a:buNone/>
            </a:pPr>
            <a:endParaRPr lang="nl-NL" dirty="0"/>
          </a:p>
          <a:p>
            <a:pPr marL="0" indent="0">
              <a:buNone/>
            </a:pPr>
            <a:r>
              <a:rPr lang="nl-NL" dirty="0"/>
              <a:t>De gemeente moet in traject dus ook nog via LWO beleidstoets beoordelen (simultaan dus met onderhandelingen met verkoper, administratieve procedures voor project, financiering…)</a:t>
            </a:r>
          </a:p>
          <a:p>
            <a:pPr marL="0" indent="0">
              <a:buNone/>
            </a:pPr>
            <a:endParaRPr lang="nl-NL" dirty="0"/>
          </a:p>
          <a:p>
            <a:pPr marL="0" indent="0">
              <a:buNone/>
            </a:pPr>
            <a:r>
              <a:rPr lang="nl-NL" dirty="0"/>
              <a:t>Aan de andere kant &gt; per project dat we doen leren we bij… belangrijk om die kennis te borgen en te delen!</a:t>
            </a:r>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14</a:t>
            </a:fld>
            <a:endParaRPr lang="nl-BE"/>
          </a:p>
        </p:txBody>
      </p:sp>
    </p:spTree>
    <p:extLst>
      <p:ext uri="{BB962C8B-B14F-4D97-AF65-F5344CB8AC3E}">
        <p14:creationId xmlns:p14="http://schemas.microsoft.com/office/powerpoint/2010/main" val="216779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Opportuniteiten aankoop</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fontScale="92500" lnSpcReduction="10000"/>
          </a:bodyPr>
          <a:lstStyle/>
          <a:p>
            <a:pPr marL="0" indent="0">
              <a:buNone/>
            </a:pPr>
            <a:r>
              <a:rPr lang="nl-NL" dirty="0"/>
              <a:t>Effectief betaalde prijs zorgt niet voor verrassingen &gt; project blijft dus binnen budget! (als voorwaarden binnen prijsplafond en onder schattingsprijs vervuld zijn)</a:t>
            </a:r>
          </a:p>
          <a:p>
            <a:pPr marL="0" indent="0">
              <a:buNone/>
            </a:pPr>
            <a:endParaRPr lang="nl-NL" dirty="0"/>
          </a:p>
          <a:p>
            <a:pPr marL="0" indent="0">
              <a:buNone/>
            </a:pPr>
            <a:r>
              <a:rPr lang="nl-NL" dirty="0"/>
              <a:t>Garantie van bod onder plafond is financiering onder plafond (in tegenstelling tot eigen projecten met vaak hoge verrekeningen)</a:t>
            </a:r>
          </a:p>
          <a:p>
            <a:pPr marL="0" indent="0">
              <a:buNone/>
            </a:pPr>
            <a:endParaRPr lang="nl-NL" dirty="0"/>
          </a:p>
          <a:p>
            <a:pPr marL="0" indent="0">
              <a:buNone/>
            </a:pPr>
            <a:r>
              <a:rPr lang="nl-NL" dirty="0"/>
              <a:t>Zeer snelle afhandeling (ongeveer half jaar tot een jaar) van opstart gesprekken tot in gebruik name (eigen projecten vaak vele jaren), bij aankoop op plan natuurlijk een stukje langer (maar dan ook mee ruimte tot keuzes op vlak van afwerking) </a:t>
            </a:r>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15</a:t>
            </a:fld>
            <a:endParaRPr lang="nl-BE"/>
          </a:p>
        </p:txBody>
      </p:sp>
    </p:spTree>
    <p:extLst>
      <p:ext uri="{BB962C8B-B14F-4D97-AF65-F5344CB8AC3E}">
        <p14:creationId xmlns:p14="http://schemas.microsoft.com/office/powerpoint/2010/main" val="6854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Valkuilen aankoop</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a:bodyPr>
          <a:lstStyle/>
          <a:p>
            <a:pPr marL="0" indent="0">
              <a:buNone/>
            </a:pPr>
            <a:r>
              <a:rPr lang="nl-NL" dirty="0"/>
              <a:t>Niet altijd helemaal conform ontwerprichtlijnen, zolang budget onderbenut is lijkt dit geen breekpunt (soms zijn de ontwerprichtlijnen ook te gedetailleerd)</a:t>
            </a:r>
          </a:p>
          <a:p>
            <a:pPr marL="0" indent="0">
              <a:buNone/>
            </a:pPr>
            <a:endParaRPr lang="nl-NL" dirty="0"/>
          </a:p>
          <a:p>
            <a:pPr marL="0" indent="0">
              <a:buNone/>
            </a:pPr>
            <a:r>
              <a:rPr lang="nl-NL" dirty="0"/>
              <a:t>Screening van kwaliteit constructie belangrijk (Woontrots heeft 5 architecten en 2 burgerlijk ingenieurs in dienst &gt; werkingskost kan overigens ook gefinancierd worden!)</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16</a:t>
            </a:fld>
            <a:endParaRPr lang="nl-BE"/>
          </a:p>
        </p:txBody>
      </p:sp>
    </p:spTree>
    <p:extLst>
      <p:ext uri="{BB962C8B-B14F-4D97-AF65-F5344CB8AC3E}">
        <p14:creationId xmlns:p14="http://schemas.microsoft.com/office/powerpoint/2010/main" val="338438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Aandachtspunten</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a:bodyPr>
          <a:lstStyle/>
          <a:p>
            <a:pPr marL="0" indent="0">
              <a:buNone/>
            </a:pPr>
            <a:r>
              <a:rPr lang="nl-NL" dirty="0"/>
              <a:t>Idee dat woonmaatschappij niet marktconform bod kan doen stemt niet overeen met de realiteit (zelfs in de duurste regio van Vlaanderen kan dit)!</a:t>
            </a:r>
          </a:p>
          <a:p>
            <a:pPr marL="0" indent="0">
              <a:buNone/>
            </a:pPr>
            <a:endParaRPr lang="nl-NL" dirty="0"/>
          </a:p>
          <a:p>
            <a:pPr marL="0" indent="0">
              <a:buNone/>
            </a:pPr>
            <a:r>
              <a:rPr lang="nl-NL" dirty="0"/>
              <a:t>Kennis van de mogelijkheden is belangrijk, zowel binnen de woonmaatschappij maar ook binnen onze voornaamste stakeholders (lokale besturen, de brede semipublieke sector…) en de vastgoedsector.</a:t>
            </a:r>
          </a:p>
          <a:p>
            <a:pPr marL="0" indent="0">
              <a:buNone/>
            </a:pPr>
            <a:endParaRPr lang="nl-NL" dirty="0"/>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17</a:t>
            </a:fld>
            <a:endParaRPr lang="nl-BE"/>
          </a:p>
        </p:txBody>
      </p:sp>
    </p:spTree>
    <p:extLst>
      <p:ext uri="{BB962C8B-B14F-4D97-AF65-F5344CB8AC3E}">
        <p14:creationId xmlns:p14="http://schemas.microsoft.com/office/powerpoint/2010/main" val="252880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Link regeerakkoord</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fontScale="92500"/>
          </a:bodyPr>
          <a:lstStyle/>
          <a:p>
            <a:pPr marL="0" indent="0">
              <a:buNone/>
            </a:pPr>
            <a:r>
              <a:rPr lang="nl-NL" dirty="0"/>
              <a:t>Inzetten op autonomie (onder meer op vlak van projectrealisatie) kan zeker dit soort aanpak faciliteren</a:t>
            </a:r>
          </a:p>
          <a:p>
            <a:pPr marL="0" indent="0">
              <a:buNone/>
            </a:pPr>
            <a:endParaRPr lang="nl-NL" dirty="0"/>
          </a:p>
          <a:p>
            <a:pPr marL="0" indent="0">
              <a:buNone/>
            </a:pPr>
            <a:r>
              <a:rPr lang="nl-NL" dirty="0"/>
              <a:t>Specifiek voor de Vlaamse rand (maar ook elders) biedt een verdere fijnmazige aanpak (globaal beleid met ruimte voor maatwerk) zeker ruimte in dit kader</a:t>
            </a:r>
          </a:p>
          <a:p>
            <a:pPr marL="0" indent="0">
              <a:buNone/>
            </a:pPr>
            <a:endParaRPr lang="nl-NL" dirty="0"/>
          </a:p>
          <a:p>
            <a:pPr marL="0" indent="0">
              <a:buNone/>
            </a:pPr>
            <a:r>
              <a:rPr lang="nl-NL" dirty="0"/>
              <a:t>Ten slotte: vooral de grondprijsfactor die werden aangepast in 2023 (na 10 jaar zelfs geen indexatie!) hebben veel van deze projecten voor Woontrots mogelijk gemaakt (belang </a:t>
            </a:r>
            <a:r>
              <a:rPr lang="nl-NL"/>
              <a:t>van beleid </a:t>
            </a:r>
            <a:r>
              <a:rPr lang="nl-NL" dirty="0"/>
              <a:t>afgestemd op de </a:t>
            </a:r>
            <a:r>
              <a:rPr lang="nl-NL" dirty="0" err="1"/>
              <a:t>prkatijk</a:t>
            </a:r>
            <a:r>
              <a:rPr lang="nl-NL" dirty="0"/>
              <a:t>)</a:t>
            </a:r>
          </a:p>
          <a:p>
            <a:pPr marL="0" indent="0">
              <a:buNone/>
            </a:pPr>
            <a:endParaRPr lang="nl-NL" dirty="0"/>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18</a:t>
            </a:fld>
            <a:endParaRPr lang="nl-BE"/>
          </a:p>
        </p:txBody>
      </p:sp>
    </p:spTree>
    <p:extLst>
      <p:ext uri="{BB962C8B-B14F-4D97-AF65-F5344CB8AC3E}">
        <p14:creationId xmlns:p14="http://schemas.microsoft.com/office/powerpoint/2010/main" val="138987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Vragen?</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a:bodyPr>
          <a:lstStyle/>
          <a:p>
            <a:pPr marL="0" indent="0">
              <a:buNone/>
            </a:pPr>
            <a:r>
              <a:rPr lang="nl-NL" dirty="0"/>
              <a:t>bjorn@woontrots.be</a:t>
            </a:r>
          </a:p>
          <a:p>
            <a:pPr marL="0" indent="0">
              <a:buNone/>
            </a:pPr>
            <a:endParaRPr lang="nl-NL" dirty="0"/>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19</a:t>
            </a:fld>
            <a:endParaRPr lang="nl-BE"/>
          </a:p>
        </p:txBody>
      </p:sp>
    </p:spTree>
    <p:extLst>
      <p:ext uri="{BB962C8B-B14F-4D97-AF65-F5344CB8AC3E}">
        <p14:creationId xmlns:p14="http://schemas.microsoft.com/office/powerpoint/2010/main" val="206401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Woontrots</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fontScale="92500" lnSpcReduction="20000"/>
          </a:bodyPr>
          <a:lstStyle/>
          <a:p>
            <a:pPr marL="0" indent="0">
              <a:buNone/>
            </a:pPr>
            <a:r>
              <a:rPr lang="nl-NL" dirty="0"/>
              <a:t>Opgericht 15/6/2023 (EZH, VWB, SVK SPIT en WEBRA)</a:t>
            </a:r>
          </a:p>
          <a:p>
            <a:pPr marL="0" indent="0">
              <a:buNone/>
            </a:pPr>
            <a:endParaRPr lang="nl-NL" dirty="0"/>
          </a:p>
          <a:p>
            <a:pPr marL="0" indent="0">
              <a:buNone/>
            </a:pPr>
            <a:r>
              <a:rPr lang="nl-NL" dirty="0"/>
              <a:t>Ongeveer 3.500 woningen</a:t>
            </a:r>
          </a:p>
          <a:p>
            <a:pPr>
              <a:buFont typeface="Wingdings" panose="05000000000000000000" pitchFamily="2" charset="2"/>
              <a:buChar char="Ø"/>
            </a:pPr>
            <a:r>
              <a:rPr lang="nl-NL" dirty="0"/>
              <a:t>Nog overdrachten +1.000 en -400 (4.100)</a:t>
            </a:r>
          </a:p>
          <a:p>
            <a:pPr>
              <a:buFont typeface="Wingdings" panose="05000000000000000000" pitchFamily="2" charset="2"/>
              <a:buChar char="Ø"/>
            </a:pPr>
            <a:endParaRPr lang="nl-NL" dirty="0"/>
          </a:p>
          <a:p>
            <a:pPr marL="0" indent="0">
              <a:buNone/>
            </a:pPr>
            <a:r>
              <a:rPr lang="nl-NL" dirty="0"/>
              <a:t>13 gemeentes</a:t>
            </a:r>
          </a:p>
          <a:p>
            <a:pPr marL="0" indent="0">
              <a:buNone/>
            </a:pPr>
            <a:endParaRPr lang="nl-NL" dirty="0"/>
          </a:p>
          <a:p>
            <a:pPr marL="0" indent="0">
              <a:buNone/>
            </a:pPr>
            <a:r>
              <a:rPr lang="nl-NL" dirty="0"/>
              <a:t>Regio met ongeveer 250.000 inwoners</a:t>
            </a:r>
          </a:p>
          <a:p>
            <a:pPr marL="0" indent="0">
              <a:buNone/>
            </a:pPr>
            <a:endParaRPr lang="nl-NL" dirty="0"/>
          </a:p>
          <a:p>
            <a:pPr marL="0" indent="0">
              <a:buNone/>
            </a:pPr>
            <a:r>
              <a:rPr lang="nl-NL" dirty="0"/>
              <a:t>Sociaal wooninstrument </a:t>
            </a:r>
            <a:r>
              <a:rPr lang="nl-NL" dirty="0" err="1"/>
              <a:t>Vlabinvest</a:t>
            </a:r>
            <a:r>
              <a:rPr lang="nl-NL" dirty="0"/>
              <a:t> (Vlaamse rand: koop en huur)</a:t>
            </a:r>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2</a:t>
            </a:fld>
            <a:endParaRPr lang="nl-BE"/>
          </a:p>
        </p:txBody>
      </p:sp>
      <p:pic>
        <p:nvPicPr>
          <p:cNvPr id="9" name="Afbeelding 8">
            <a:extLst>
              <a:ext uri="{FF2B5EF4-FFF2-40B4-BE49-F238E27FC236}">
                <a16:creationId xmlns:a16="http://schemas.microsoft.com/office/drawing/2014/main" id="{53231F05-A97B-C6D6-422D-EECCC5176633}"/>
              </a:ext>
            </a:extLst>
          </p:cNvPr>
          <p:cNvPicPr>
            <a:picLocks noChangeAspect="1"/>
          </p:cNvPicPr>
          <p:nvPr/>
        </p:nvPicPr>
        <p:blipFill>
          <a:blip r:embed="rId2"/>
          <a:stretch>
            <a:fillRect/>
          </a:stretch>
        </p:blipFill>
        <p:spPr>
          <a:xfrm>
            <a:off x="7656153" y="1399725"/>
            <a:ext cx="4600502" cy="4298696"/>
          </a:xfrm>
          <a:prstGeom prst="ellipse">
            <a:avLst/>
          </a:prstGeom>
          <a:ln>
            <a:noFill/>
          </a:ln>
          <a:effectLst>
            <a:softEdge rad="112500"/>
          </a:effectLst>
        </p:spPr>
      </p:pic>
    </p:spTree>
    <p:extLst>
      <p:ext uri="{BB962C8B-B14F-4D97-AF65-F5344CB8AC3E}">
        <p14:creationId xmlns:p14="http://schemas.microsoft.com/office/powerpoint/2010/main" val="321371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Woontrots</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a:bodyPr>
          <a:lstStyle/>
          <a:p>
            <a:pPr marL="0" indent="0">
              <a:buNone/>
            </a:pPr>
            <a:r>
              <a:rPr lang="nl-NL" dirty="0"/>
              <a:t>In 2024 </a:t>
            </a:r>
            <a:r>
              <a:rPr lang="nl-NL" b="1" dirty="0"/>
              <a:t>26.495.349,29 euro</a:t>
            </a:r>
            <a:r>
              <a:rPr lang="nl-NL" dirty="0"/>
              <a:t> vastgelegd op jaarbudget FS3 (de ‘een miljard’ per jaar) voor nieuwbouw (84 woningen plus 5 </a:t>
            </a:r>
            <a:r>
              <a:rPr lang="nl-NL" dirty="0" err="1"/>
              <a:t>Vlabinvest</a:t>
            </a:r>
            <a:r>
              <a:rPr lang="nl-NL" dirty="0"/>
              <a:t> huur, plus 5 </a:t>
            </a:r>
            <a:r>
              <a:rPr lang="nl-NL" dirty="0" err="1"/>
              <a:t>Vlabinvest</a:t>
            </a:r>
            <a:r>
              <a:rPr lang="nl-NL" dirty="0"/>
              <a:t> koop)</a:t>
            </a:r>
          </a:p>
          <a:p>
            <a:pPr marL="0" indent="0">
              <a:buNone/>
            </a:pPr>
            <a:endParaRPr lang="nl-NL" dirty="0"/>
          </a:p>
          <a:p>
            <a:pPr marL="0" indent="0">
              <a:buNone/>
            </a:pPr>
            <a:r>
              <a:rPr lang="nl-NL" dirty="0"/>
              <a:t>Hiervan </a:t>
            </a:r>
            <a:r>
              <a:rPr lang="nl-NL" b="1" dirty="0"/>
              <a:t>16.591.241,26 euro </a:t>
            </a:r>
            <a:r>
              <a:rPr lang="nl-NL" dirty="0"/>
              <a:t>eigen projecten (53 woningen) en </a:t>
            </a:r>
            <a:r>
              <a:rPr lang="nl-NL" b="1" dirty="0"/>
              <a:t>9.904.108,03 euro </a:t>
            </a:r>
            <a:r>
              <a:rPr lang="nl-NL" dirty="0"/>
              <a:t>via figuur ‘aankoop goede woning’ (31 woningen)</a:t>
            </a:r>
          </a:p>
          <a:p>
            <a:pPr marL="0" indent="0">
              <a:buNone/>
            </a:pPr>
            <a:endParaRPr lang="nl-NL" b="1" dirty="0"/>
          </a:p>
          <a:p>
            <a:pPr marL="0" indent="0">
              <a:buNone/>
            </a:pPr>
            <a:r>
              <a:rPr lang="nl-NL" dirty="0"/>
              <a:t>Grote verschil &gt; eigen projecten nog in uitvoering, ‘aankoop goede woning’ wordt in november reeds verhuurd</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3</a:t>
            </a:fld>
            <a:endParaRPr lang="nl-BE"/>
          </a:p>
        </p:txBody>
      </p:sp>
    </p:spTree>
    <p:extLst>
      <p:ext uri="{BB962C8B-B14F-4D97-AF65-F5344CB8AC3E}">
        <p14:creationId xmlns:p14="http://schemas.microsoft.com/office/powerpoint/2010/main" val="23238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44F98-D723-BD6E-DED7-B36777BD3610}"/>
              </a:ext>
            </a:extLst>
          </p:cNvPr>
          <p:cNvSpPr>
            <a:spLocks noGrp="1"/>
          </p:cNvSpPr>
          <p:nvPr>
            <p:ph type="ctrTitle"/>
          </p:nvPr>
        </p:nvSpPr>
        <p:spPr>
          <a:xfrm>
            <a:off x="4844441" y="277600"/>
            <a:ext cx="5708820" cy="520561"/>
          </a:xfrm>
        </p:spPr>
        <p:txBody>
          <a:bodyPr>
            <a:normAutofit fontScale="90000"/>
          </a:bodyPr>
          <a:lstStyle/>
          <a:p>
            <a:br>
              <a:rPr lang="nl-BE" dirty="0"/>
            </a:br>
            <a:br>
              <a:rPr lang="nl-BE" dirty="0"/>
            </a:br>
            <a:endParaRPr lang="nl-BE" dirty="0"/>
          </a:p>
        </p:txBody>
      </p:sp>
      <p:sp>
        <p:nvSpPr>
          <p:cNvPr id="3" name="Ondertitel 2">
            <a:extLst>
              <a:ext uri="{FF2B5EF4-FFF2-40B4-BE49-F238E27FC236}">
                <a16:creationId xmlns:a16="http://schemas.microsoft.com/office/drawing/2014/main" id="{B3025E51-603D-E097-DB79-91C491A64BE7}"/>
              </a:ext>
            </a:extLst>
          </p:cNvPr>
          <p:cNvSpPr>
            <a:spLocks noGrp="1"/>
          </p:cNvSpPr>
          <p:nvPr>
            <p:ph type="subTitle" idx="1"/>
          </p:nvPr>
        </p:nvSpPr>
        <p:spPr>
          <a:xfrm>
            <a:off x="3892650" y="691375"/>
            <a:ext cx="5064356" cy="547678"/>
          </a:xfrm>
        </p:spPr>
        <p:txBody>
          <a:bodyPr>
            <a:normAutofit lnSpcReduction="10000"/>
          </a:bodyPr>
          <a:lstStyle/>
          <a:p>
            <a:r>
              <a:rPr lang="nl-BE" sz="3429" dirty="0">
                <a:latin typeface="Abadi" panose="020B0604020104020204" pitchFamily="34" charset="0"/>
              </a:rPr>
              <a:t>WOLUWE PROMENADE</a:t>
            </a:r>
            <a:endParaRPr lang="nl-BE" sz="2857" dirty="0"/>
          </a:p>
        </p:txBody>
      </p:sp>
      <p:sp>
        <p:nvSpPr>
          <p:cNvPr id="4" name="Ovaal 3">
            <a:extLst>
              <a:ext uri="{FF2B5EF4-FFF2-40B4-BE49-F238E27FC236}">
                <a16:creationId xmlns:a16="http://schemas.microsoft.com/office/drawing/2014/main" id="{B20D0860-9906-5F3E-B01A-5F5EE7501258}"/>
              </a:ext>
            </a:extLst>
          </p:cNvPr>
          <p:cNvSpPr/>
          <p:nvPr/>
        </p:nvSpPr>
        <p:spPr>
          <a:xfrm>
            <a:off x="1854024" y="406268"/>
            <a:ext cx="1661788" cy="1661788"/>
          </a:xfrm>
          <a:prstGeom prst="ellipse">
            <a:avLst/>
          </a:prstGeom>
          <a:solidFill>
            <a:srgbClr val="417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286" dirty="0"/>
          </a:p>
        </p:txBody>
      </p:sp>
      <p:sp>
        <p:nvSpPr>
          <p:cNvPr id="11" name="Ondertitel 2">
            <a:extLst>
              <a:ext uri="{FF2B5EF4-FFF2-40B4-BE49-F238E27FC236}">
                <a16:creationId xmlns:a16="http://schemas.microsoft.com/office/drawing/2014/main" id="{B6F914BD-FF19-A969-D9FF-49E02E7833F1}"/>
              </a:ext>
            </a:extLst>
          </p:cNvPr>
          <p:cNvSpPr txBox="1">
            <a:spLocks/>
          </p:cNvSpPr>
          <p:nvPr/>
        </p:nvSpPr>
        <p:spPr>
          <a:xfrm>
            <a:off x="1865173" y="2196723"/>
            <a:ext cx="2980741" cy="4661277"/>
          </a:xfrm>
          <a:prstGeom prst="rect">
            <a:avLst/>
          </a:prstGeom>
        </p:spPr>
        <p:txBody>
          <a:bodyPr vert="horz" lIns="65314" tIns="32657" rIns="65314" bIns="32657" rtlCol="0">
            <a:norm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endParaRPr lang="nl-BE" sz="2400" dirty="0"/>
          </a:p>
        </p:txBody>
      </p:sp>
      <p:sp>
        <p:nvSpPr>
          <p:cNvPr id="13" name="Tekstvak 12">
            <a:extLst>
              <a:ext uri="{FF2B5EF4-FFF2-40B4-BE49-F238E27FC236}">
                <a16:creationId xmlns:a16="http://schemas.microsoft.com/office/drawing/2014/main" id="{1DA0F4CB-84CD-FDA5-8A99-55124093B46F}"/>
              </a:ext>
            </a:extLst>
          </p:cNvPr>
          <p:cNvSpPr txBox="1"/>
          <p:nvPr/>
        </p:nvSpPr>
        <p:spPr>
          <a:xfrm>
            <a:off x="1665604" y="1026865"/>
            <a:ext cx="2038626" cy="619913"/>
          </a:xfrm>
          <a:prstGeom prst="rect">
            <a:avLst/>
          </a:prstGeom>
          <a:noFill/>
        </p:spPr>
        <p:txBody>
          <a:bodyPr wrap="square" rtlCol="0">
            <a:spAutoFit/>
          </a:bodyPr>
          <a:lstStyle/>
          <a:p>
            <a:pPr algn="ctr"/>
            <a:r>
              <a:rPr lang="nl-BE" sz="1714" dirty="0">
                <a:solidFill>
                  <a:schemeClr val="bg1"/>
                </a:solidFill>
                <a:latin typeface="Abadi" panose="020F0502020204030204" pitchFamily="34" charset="0"/>
                <a:cs typeface="Abadi" panose="020F0502020204030204" pitchFamily="34" charset="0"/>
              </a:rPr>
              <a:t>ZAVENTEM </a:t>
            </a:r>
          </a:p>
          <a:p>
            <a:pPr algn="ctr"/>
            <a:r>
              <a:rPr lang="nl-BE" sz="1714" i="1" dirty="0">
                <a:solidFill>
                  <a:schemeClr val="bg1"/>
                </a:solidFill>
                <a:latin typeface="Abadi" panose="020F0502020204030204" pitchFamily="34" charset="0"/>
                <a:cs typeface="Abadi" panose="020F0502020204030204" pitchFamily="34" charset="0"/>
              </a:rPr>
              <a:t>Goede woning</a:t>
            </a:r>
          </a:p>
        </p:txBody>
      </p:sp>
      <p:sp>
        <p:nvSpPr>
          <p:cNvPr id="14" name="Tekstvak 13">
            <a:extLst>
              <a:ext uri="{FF2B5EF4-FFF2-40B4-BE49-F238E27FC236}">
                <a16:creationId xmlns:a16="http://schemas.microsoft.com/office/drawing/2014/main" id="{C6CD546E-8F03-D9E5-A1A5-6E428D431EA8}"/>
              </a:ext>
            </a:extLst>
          </p:cNvPr>
          <p:cNvSpPr txBox="1"/>
          <p:nvPr/>
        </p:nvSpPr>
        <p:spPr>
          <a:xfrm>
            <a:off x="1854024" y="2348879"/>
            <a:ext cx="3049730" cy="972061"/>
          </a:xfrm>
          <a:prstGeom prst="rect">
            <a:avLst/>
          </a:prstGeom>
          <a:solidFill>
            <a:schemeClr val="bg1">
              <a:lumMod val="85000"/>
            </a:schemeClr>
          </a:solidFill>
        </p:spPr>
        <p:txBody>
          <a:bodyPr wrap="square" rtlCol="0">
            <a:spAutoFit/>
          </a:bodyPr>
          <a:lstStyle/>
          <a:p>
            <a:r>
              <a:rPr lang="nl-BE" sz="1286" b="1" i="1" dirty="0">
                <a:latin typeface="Abadi" panose="020B0604020104020204" pitchFamily="34" charset="0"/>
              </a:rPr>
              <a:t>PROGRAMMA :  </a:t>
            </a:r>
            <a:r>
              <a:rPr lang="nl-BE" sz="1429" b="1" i="1" dirty="0">
                <a:latin typeface="Abadi" panose="020B0604020104020204" pitchFamily="34" charset="0"/>
              </a:rPr>
              <a:t>24 WOONENTITEITEN</a:t>
            </a:r>
          </a:p>
          <a:p>
            <a:endParaRPr lang="nl-BE" sz="1429" b="1" i="1" dirty="0">
              <a:latin typeface="Abadi" panose="020B0604020104020204" pitchFamily="34" charset="0"/>
            </a:endParaRPr>
          </a:p>
          <a:p>
            <a:r>
              <a:rPr lang="nl-NL" sz="1429" b="1" i="1" dirty="0">
                <a:latin typeface="Abadi" panose="020B0604020104020204" pitchFamily="34" charset="0"/>
              </a:rPr>
              <a:t> Jozef Van Damstraat 6 , Zaventem</a:t>
            </a:r>
            <a:endParaRPr lang="nl-BE" sz="1714" b="1" i="1" dirty="0">
              <a:latin typeface="Abadi" panose="020B0604020104020204" pitchFamily="34" charset="0"/>
            </a:endParaRPr>
          </a:p>
          <a:p>
            <a:endParaRPr lang="nl-BE" sz="1429" b="1" i="1" dirty="0">
              <a:latin typeface="Abadi" panose="020B0604020104020204" pitchFamily="34" charset="0"/>
            </a:endParaRPr>
          </a:p>
        </p:txBody>
      </p:sp>
      <p:pic>
        <p:nvPicPr>
          <p:cNvPr id="9" name="Afbeelding 8">
            <a:extLst>
              <a:ext uri="{FF2B5EF4-FFF2-40B4-BE49-F238E27FC236}">
                <a16:creationId xmlns:a16="http://schemas.microsoft.com/office/drawing/2014/main" id="{0DF2FF27-537A-4D74-A546-C19776C65501}"/>
              </a:ext>
            </a:extLst>
          </p:cNvPr>
          <p:cNvPicPr>
            <a:picLocks noChangeAspect="1"/>
          </p:cNvPicPr>
          <p:nvPr/>
        </p:nvPicPr>
        <p:blipFill>
          <a:blip r:embed="rId2"/>
          <a:stretch>
            <a:fillRect/>
          </a:stretch>
        </p:blipFill>
        <p:spPr>
          <a:xfrm>
            <a:off x="3672841" y="1353039"/>
            <a:ext cx="945829" cy="850565"/>
          </a:xfrm>
          <a:prstGeom prst="rect">
            <a:avLst/>
          </a:prstGeom>
        </p:spPr>
      </p:pic>
      <p:sp>
        <p:nvSpPr>
          <p:cNvPr id="7" name="Tekstvak 6">
            <a:extLst>
              <a:ext uri="{FF2B5EF4-FFF2-40B4-BE49-F238E27FC236}">
                <a16:creationId xmlns:a16="http://schemas.microsoft.com/office/drawing/2014/main" id="{1BAF84F8-6E5F-E5B2-B7E1-6C02909AFC20}"/>
              </a:ext>
            </a:extLst>
          </p:cNvPr>
          <p:cNvSpPr txBox="1"/>
          <p:nvPr/>
        </p:nvSpPr>
        <p:spPr>
          <a:xfrm>
            <a:off x="1848305" y="3586443"/>
            <a:ext cx="3049730" cy="3060453"/>
          </a:xfrm>
          <a:prstGeom prst="rect">
            <a:avLst/>
          </a:prstGeom>
          <a:noFill/>
        </p:spPr>
        <p:txBody>
          <a:bodyPr wrap="square" rtlCol="0">
            <a:spAutoFit/>
          </a:bodyPr>
          <a:lstStyle/>
          <a:p>
            <a:pPr marL="171450" indent="-171450">
              <a:buFontTx/>
              <a:buChar char="-"/>
            </a:pPr>
            <a:r>
              <a:rPr lang="nl-BE" sz="1286" b="1" dirty="0">
                <a:latin typeface="Abadi" panose="020B0604020104020204" pitchFamily="34" charset="0"/>
              </a:rPr>
              <a:t>Vergund als assistentiewoningen</a:t>
            </a:r>
          </a:p>
          <a:p>
            <a:endParaRPr lang="nl-BE" sz="1286" b="1" dirty="0">
              <a:latin typeface="Abadi" panose="020B0604020104020204" pitchFamily="34" charset="0"/>
            </a:endParaRPr>
          </a:p>
          <a:p>
            <a:pPr marL="171450" indent="-171450">
              <a:buFontTx/>
              <a:buChar char="-"/>
            </a:pPr>
            <a:r>
              <a:rPr lang="nl-BE" sz="1286" b="1" dirty="0">
                <a:latin typeface="Abadi" panose="020B0604020104020204" pitchFamily="34" charset="0"/>
              </a:rPr>
              <a:t>Opgeleverd in 2017 / sindsdien </a:t>
            </a:r>
            <a:r>
              <a:rPr lang="nl-BE" sz="1286" b="1" dirty="0" err="1">
                <a:latin typeface="Abadi" panose="020B0604020104020204" pitchFamily="34" charset="0"/>
              </a:rPr>
              <a:t>onverhuurd</a:t>
            </a:r>
            <a:br>
              <a:rPr lang="nl-BE" sz="1286" b="1" dirty="0">
                <a:latin typeface="Abadi" panose="020B0604020104020204" pitchFamily="34" charset="0"/>
              </a:rPr>
            </a:br>
            <a:endParaRPr lang="nl-BE" sz="1286" b="1" dirty="0">
              <a:latin typeface="Abadi" panose="020B0604020104020204" pitchFamily="34" charset="0"/>
            </a:endParaRPr>
          </a:p>
          <a:p>
            <a:pPr marL="171450" indent="-171450">
              <a:buFontTx/>
              <a:buChar char="-"/>
            </a:pPr>
            <a:r>
              <a:rPr lang="nl-BE" sz="1286" b="1" dirty="0">
                <a:latin typeface="Abadi" panose="020B0604020104020204" pitchFamily="34" charset="0"/>
              </a:rPr>
              <a:t>Functiewijziging via deputatie naar woonfunctie (</a:t>
            </a:r>
            <a:r>
              <a:rPr lang="nl-BE" sz="1286" b="1" dirty="0" err="1">
                <a:latin typeface="Abadi" panose="020B0604020104020204" pitchFamily="34" charset="0"/>
              </a:rPr>
              <a:t>vw</a:t>
            </a:r>
            <a:r>
              <a:rPr lang="nl-BE" sz="1286" b="1" dirty="0">
                <a:latin typeface="Abadi" panose="020B0604020104020204" pitchFamily="34" charset="0"/>
              </a:rPr>
              <a:t>. Aankoop door Woonmaatschappij)</a:t>
            </a:r>
          </a:p>
          <a:p>
            <a:pPr marL="171450" indent="-171450">
              <a:buFontTx/>
              <a:buChar char="-"/>
            </a:pPr>
            <a:endParaRPr lang="nl-BE" sz="1286" b="1" dirty="0">
              <a:latin typeface="Abadi" panose="020B0604020104020204" pitchFamily="34" charset="0"/>
            </a:endParaRPr>
          </a:p>
          <a:p>
            <a:pPr marL="171450" indent="-171450">
              <a:buFontTx/>
              <a:buChar char="-"/>
            </a:pPr>
            <a:r>
              <a:rPr lang="nl-BE" sz="1286" b="1" dirty="0">
                <a:latin typeface="Abadi" panose="020B0604020104020204" pitchFamily="34" charset="0"/>
              </a:rPr>
              <a:t>Komt in aanmerking voor doelgroep aangepast wonen (65+)</a:t>
            </a:r>
            <a:br>
              <a:rPr lang="nl-BE" sz="1286" b="1" dirty="0">
                <a:latin typeface="Abadi" panose="020B0604020104020204" pitchFamily="34" charset="0"/>
              </a:rPr>
            </a:br>
            <a:endParaRPr lang="nl-BE" sz="1286" b="1" dirty="0">
              <a:latin typeface="Abadi" panose="020B0604020104020204" pitchFamily="34" charset="0"/>
            </a:endParaRPr>
          </a:p>
          <a:p>
            <a:pPr marL="171450" indent="-171450">
              <a:buFontTx/>
              <a:buChar char="-"/>
            </a:pPr>
            <a:r>
              <a:rPr lang="nl-BE" sz="1286" b="1" dirty="0">
                <a:latin typeface="Abadi" panose="020B0604020104020204" pitchFamily="34" charset="0"/>
              </a:rPr>
              <a:t>Status: akte in voorbereiding</a:t>
            </a:r>
          </a:p>
          <a:p>
            <a:pPr marL="171450" indent="-171450">
              <a:buFontTx/>
              <a:buChar char="-"/>
            </a:pPr>
            <a:endParaRPr lang="nl-BE" sz="1286" b="1" dirty="0">
              <a:latin typeface="Abadi" panose="020B0604020104020204" pitchFamily="34" charset="0"/>
            </a:endParaRPr>
          </a:p>
          <a:p>
            <a:pPr marL="171450" indent="-171450">
              <a:buFontTx/>
              <a:buChar char="-"/>
            </a:pPr>
            <a:r>
              <a:rPr lang="nl-BE" sz="1286" b="1" dirty="0">
                <a:latin typeface="Abadi" panose="020B0604020104020204" pitchFamily="34" charset="0"/>
              </a:rPr>
              <a:t>2 </a:t>
            </a:r>
            <a:r>
              <a:rPr lang="nl-BE" sz="1286" b="1" dirty="0" err="1">
                <a:latin typeface="Abadi" panose="020B0604020104020204" pitchFamily="34" charset="0"/>
              </a:rPr>
              <a:t>Vlabinvest</a:t>
            </a:r>
            <a:r>
              <a:rPr lang="nl-BE" sz="1286" b="1" dirty="0">
                <a:latin typeface="Abadi" panose="020B0604020104020204" pitchFamily="34" charset="0"/>
              </a:rPr>
              <a:t> huur</a:t>
            </a:r>
          </a:p>
        </p:txBody>
      </p:sp>
      <p:sp>
        <p:nvSpPr>
          <p:cNvPr id="29" name="Rechthoek 28">
            <a:extLst>
              <a:ext uri="{FF2B5EF4-FFF2-40B4-BE49-F238E27FC236}">
                <a16:creationId xmlns:a16="http://schemas.microsoft.com/office/drawing/2014/main" id="{E7ED3008-3110-2B45-51A6-7E2F79B95369}"/>
              </a:ext>
            </a:extLst>
          </p:cNvPr>
          <p:cNvSpPr/>
          <p:nvPr/>
        </p:nvSpPr>
        <p:spPr>
          <a:xfrm>
            <a:off x="9462198" y="5227988"/>
            <a:ext cx="1050495" cy="1530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286"/>
          </a:p>
        </p:txBody>
      </p:sp>
      <p:pic>
        <p:nvPicPr>
          <p:cNvPr id="12" name="Afbeelding 11">
            <a:extLst>
              <a:ext uri="{FF2B5EF4-FFF2-40B4-BE49-F238E27FC236}">
                <a16:creationId xmlns:a16="http://schemas.microsoft.com/office/drawing/2014/main" id="{074759C4-0894-6BBC-C09C-565AF8441FBB}"/>
              </a:ext>
            </a:extLst>
          </p:cNvPr>
          <p:cNvPicPr>
            <a:picLocks noChangeAspect="1"/>
          </p:cNvPicPr>
          <p:nvPr/>
        </p:nvPicPr>
        <p:blipFill rotWithShape="1">
          <a:blip r:embed="rId3"/>
          <a:srcRect l="7105"/>
          <a:stretch/>
        </p:blipFill>
        <p:spPr>
          <a:xfrm>
            <a:off x="5511898" y="1280100"/>
            <a:ext cx="5807861" cy="4612686"/>
          </a:xfrm>
          <a:prstGeom prst="rect">
            <a:avLst/>
          </a:prstGeom>
        </p:spPr>
      </p:pic>
      <p:sp>
        <p:nvSpPr>
          <p:cNvPr id="5" name="Tijdelijke aanduiding voor datum 3">
            <a:extLst>
              <a:ext uri="{FF2B5EF4-FFF2-40B4-BE49-F238E27FC236}">
                <a16:creationId xmlns:a16="http://schemas.microsoft.com/office/drawing/2014/main" id="{E704EEAF-7543-FAE7-57D5-3972900588B4}"/>
              </a:ext>
            </a:extLst>
          </p:cNvPr>
          <p:cNvSpPr>
            <a:spLocks noGrp="1"/>
          </p:cNvSpPr>
          <p:nvPr>
            <p:ph type="dt" sz="half" idx="10"/>
          </p:nvPr>
        </p:nvSpPr>
        <p:spPr>
          <a:xfrm>
            <a:off x="10897913" y="6313485"/>
            <a:ext cx="1061545" cy="155367"/>
          </a:xfrm>
        </p:spPr>
        <p:txBody>
          <a:bodyPr/>
          <a:lstStyle/>
          <a:p>
            <a:fld id="{267196AB-E4B5-4098-92E8-F071EFF25BCB}" type="datetime1">
              <a:rPr lang="nl-BE" smtClean="0"/>
              <a:pPr/>
              <a:t>21/10/2024</a:t>
            </a:fld>
            <a:endParaRPr lang="nl-BE" dirty="0"/>
          </a:p>
        </p:txBody>
      </p:sp>
      <p:sp>
        <p:nvSpPr>
          <p:cNvPr id="6" name="Tijdelijke aanduiding voor voettekst 4">
            <a:extLst>
              <a:ext uri="{FF2B5EF4-FFF2-40B4-BE49-F238E27FC236}">
                <a16:creationId xmlns:a16="http://schemas.microsoft.com/office/drawing/2014/main" id="{51EA5FBD-4580-A953-3584-51CF2F88943D}"/>
              </a:ext>
            </a:extLst>
          </p:cNvPr>
          <p:cNvSpPr>
            <a:spLocks noGrp="1"/>
          </p:cNvSpPr>
          <p:nvPr>
            <p:ph type="ftr" sz="quarter" idx="11"/>
          </p:nvPr>
        </p:nvSpPr>
        <p:spPr>
          <a:xfrm>
            <a:off x="9360775" y="6176963"/>
            <a:ext cx="2598683" cy="136522"/>
          </a:xfrm>
        </p:spPr>
        <p:txBody>
          <a:bodyPr/>
          <a:lstStyle/>
          <a:p>
            <a:r>
              <a:rPr lang="nl-BE" dirty="0"/>
              <a:t>Politiek uurtje bewegin.net</a:t>
            </a:r>
          </a:p>
        </p:txBody>
      </p:sp>
      <p:sp>
        <p:nvSpPr>
          <p:cNvPr id="8" name="Tijdelijke aanduiding voor dianummer 5">
            <a:extLst>
              <a:ext uri="{FF2B5EF4-FFF2-40B4-BE49-F238E27FC236}">
                <a16:creationId xmlns:a16="http://schemas.microsoft.com/office/drawing/2014/main" id="{F0EE0AB4-5FFB-F653-CC77-E7C49E5A0FA1}"/>
              </a:ext>
            </a:extLst>
          </p:cNvPr>
          <p:cNvSpPr>
            <a:spLocks noGrp="1"/>
          </p:cNvSpPr>
          <p:nvPr>
            <p:ph type="sldNum" sz="quarter" idx="12"/>
          </p:nvPr>
        </p:nvSpPr>
        <p:spPr>
          <a:xfrm>
            <a:off x="10897914" y="6446084"/>
            <a:ext cx="1061544" cy="174678"/>
          </a:xfrm>
        </p:spPr>
        <p:txBody>
          <a:bodyPr/>
          <a:lstStyle/>
          <a:p>
            <a:fld id="{B76853C5-C334-7541-A830-E952C18D214D}" type="slidenum">
              <a:rPr lang="nl-BE" smtClean="0"/>
              <a:pPr/>
              <a:t>4</a:t>
            </a:fld>
            <a:endParaRPr lang="nl-BE"/>
          </a:p>
        </p:txBody>
      </p:sp>
    </p:spTree>
    <p:extLst>
      <p:ext uri="{BB962C8B-B14F-4D97-AF65-F5344CB8AC3E}">
        <p14:creationId xmlns:p14="http://schemas.microsoft.com/office/powerpoint/2010/main" val="355477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44F98-D723-BD6E-DED7-B36777BD3610}"/>
              </a:ext>
            </a:extLst>
          </p:cNvPr>
          <p:cNvSpPr>
            <a:spLocks noGrp="1"/>
          </p:cNvSpPr>
          <p:nvPr>
            <p:ph type="ctrTitle"/>
          </p:nvPr>
        </p:nvSpPr>
        <p:spPr>
          <a:xfrm>
            <a:off x="4844441" y="277600"/>
            <a:ext cx="5708820" cy="520561"/>
          </a:xfrm>
        </p:spPr>
        <p:txBody>
          <a:bodyPr>
            <a:normAutofit fontScale="90000"/>
          </a:bodyPr>
          <a:lstStyle/>
          <a:p>
            <a:br>
              <a:rPr lang="nl-BE" dirty="0"/>
            </a:br>
            <a:br>
              <a:rPr lang="nl-BE" dirty="0"/>
            </a:br>
            <a:endParaRPr lang="nl-BE" dirty="0"/>
          </a:p>
        </p:txBody>
      </p:sp>
      <p:sp>
        <p:nvSpPr>
          <p:cNvPr id="3" name="Ondertitel 2">
            <a:extLst>
              <a:ext uri="{FF2B5EF4-FFF2-40B4-BE49-F238E27FC236}">
                <a16:creationId xmlns:a16="http://schemas.microsoft.com/office/drawing/2014/main" id="{B3025E51-603D-E097-DB79-91C491A64BE7}"/>
              </a:ext>
            </a:extLst>
          </p:cNvPr>
          <p:cNvSpPr>
            <a:spLocks noGrp="1"/>
          </p:cNvSpPr>
          <p:nvPr>
            <p:ph type="subTitle" idx="1"/>
          </p:nvPr>
        </p:nvSpPr>
        <p:spPr>
          <a:xfrm>
            <a:off x="3704230" y="768169"/>
            <a:ext cx="5064356" cy="547678"/>
          </a:xfrm>
        </p:spPr>
        <p:txBody>
          <a:bodyPr>
            <a:normAutofit lnSpcReduction="10000"/>
          </a:bodyPr>
          <a:lstStyle/>
          <a:p>
            <a:r>
              <a:rPr lang="nl-BE" sz="3429" dirty="0">
                <a:latin typeface="Abadi" panose="020B0604020104020204" pitchFamily="34" charset="0"/>
              </a:rPr>
              <a:t>WOLUWE THEO</a:t>
            </a:r>
            <a:endParaRPr lang="nl-BE" sz="2857" dirty="0"/>
          </a:p>
        </p:txBody>
      </p:sp>
      <p:sp>
        <p:nvSpPr>
          <p:cNvPr id="4" name="Ovaal 3">
            <a:extLst>
              <a:ext uri="{FF2B5EF4-FFF2-40B4-BE49-F238E27FC236}">
                <a16:creationId xmlns:a16="http://schemas.microsoft.com/office/drawing/2014/main" id="{B20D0860-9906-5F3E-B01A-5F5EE7501258}"/>
              </a:ext>
            </a:extLst>
          </p:cNvPr>
          <p:cNvSpPr/>
          <p:nvPr/>
        </p:nvSpPr>
        <p:spPr>
          <a:xfrm>
            <a:off x="1854024" y="406268"/>
            <a:ext cx="1661788" cy="1661788"/>
          </a:xfrm>
          <a:prstGeom prst="ellipse">
            <a:avLst/>
          </a:prstGeom>
          <a:solidFill>
            <a:srgbClr val="417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286" dirty="0"/>
          </a:p>
        </p:txBody>
      </p:sp>
      <p:sp>
        <p:nvSpPr>
          <p:cNvPr id="11" name="Ondertitel 2">
            <a:extLst>
              <a:ext uri="{FF2B5EF4-FFF2-40B4-BE49-F238E27FC236}">
                <a16:creationId xmlns:a16="http://schemas.microsoft.com/office/drawing/2014/main" id="{B6F914BD-FF19-A969-D9FF-49E02E7833F1}"/>
              </a:ext>
            </a:extLst>
          </p:cNvPr>
          <p:cNvSpPr txBox="1">
            <a:spLocks/>
          </p:cNvSpPr>
          <p:nvPr/>
        </p:nvSpPr>
        <p:spPr>
          <a:xfrm>
            <a:off x="1865173" y="2196723"/>
            <a:ext cx="2980741" cy="4661277"/>
          </a:xfrm>
          <a:prstGeom prst="rect">
            <a:avLst/>
          </a:prstGeom>
        </p:spPr>
        <p:txBody>
          <a:bodyPr vert="horz" lIns="65314" tIns="32657" rIns="65314" bIns="32657" rtlCol="0">
            <a:norm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endParaRPr lang="nl-BE" sz="2400" dirty="0"/>
          </a:p>
        </p:txBody>
      </p:sp>
      <p:sp>
        <p:nvSpPr>
          <p:cNvPr id="13" name="Tekstvak 12">
            <a:extLst>
              <a:ext uri="{FF2B5EF4-FFF2-40B4-BE49-F238E27FC236}">
                <a16:creationId xmlns:a16="http://schemas.microsoft.com/office/drawing/2014/main" id="{1DA0F4CB-84CD-FDA5-8A99-55124093B46F}"/>
              </a:ext>
            </a:extLst>
          </p:cNvPr>
          <p:cNvSpPr txBox="1"/>
          <p:nvPr/>
        </p:nvSpPr>
        <p:spPr>
          <a:xfrm>
            <a:off x="1665604" y="1026865"/>
            <a:ext cx="2038626" cy="619913"/>
          </a:xfrm>
          <a:prstGeom prst="rect">
            <a:avLst/>
          </a:prstGeom>
          <a:noFill/>
        </p:spPr>
        <p:txBody>
          <a:bodyPr wrap="square" rtlCol="0">
            <a:spAutoFit/>
          </a:bodyPr>
          <a:lstStyle/>
          <a:p>
            <a:pPr algn="ctr"/>
            <a:r>
              <a:rPr lang="nl-BE" sz="1714" dirty="0">
                <a:solidFill>
                  <a:schemeClr val="bg1"/>
                </a:solidFill>
                <a:latin typeface="Abadi" panose="020F0502020204030204" pitchFamily="34" charset="0"/>
                <a:cs typeface="Abadi" panose="020F0502020204030204" pitchFamily="34" charset="0"/>
              </a:rPr>
              <a:t>ZAVENTEM </a:t>
            </a:r>
          </a:p>
          <a:p>
            <a:pPr algn="ctr"/>
            <a:r>
              <a:rPr lang="nl-BE" sz="1714" i="1" dirty="0">
                <a:solidFill>
                  <a:schemeClr val="bg1"/>
                </a:solidFill>
                <a:latin typeface="Abadi" panose="020F0502020204030204" pitchFamily="34" charset="0"/>
                <a:cs typeface="Abadi" panose="020F0502020204030204" pitchFamily="34" charset="0"/>
              </a:rPr>
              <a:t>Goede woning</a:t>
            </a:r>
          </a:p>
        </p:txBody>
      </p:sp>
      <p:sp>
        <p:nvSpPr>
          <p:cNvPr id="14" name="Tekstvak 13">
            <a:extLst>
              <a:ext uri="{FF2B5EF4-FFF2-40B4-BE49-F238E27FC236}">
                <a16:creationId xmlns:a16="http://schemas.microsoft.com/office/drawing/2014/main" id="{C6CD546E-8F03-D9E5-A1A5-6E428D431EA8}"/>
              </a:ext>
            </a:extLst>
          </p:cNvPr>
          <p:cNvSpPr txBox="1"/>
          <p:nvPr/>
        </p:nvSpPr>
        <p:spPr>
          <a:xfrm>
            <a:off x="1854024" y="2348879"/>
            <a:ext cx="3049730" cy="972061"/>
          </a:xfrm>
          <a:prstGeom prst="rect">
            <a:avLst/>
          </a:prstGeom>
          <a:solidFill>
            <a:schemeClr val="bg1">
              <a:lumMod val="85000"/>
            </a:schemeClr>
          </a:solidFill>
        </p:spPr>
        <p:txBody>
          <a:bodyPr wrap="square" rtlCol="0">
            <a:spAutoFit/>
          </a:bodyPr>
          <a:lstStyle/>
          <a:p>
            <a:r>
              <a:rPr lang="nl-BE" sz="1286" b="1" i="1" dirty="0">
                <a:latin typeface="Abadi" panose="020B0604020104020204" pitchFamily="34" charset="0"/>
              </a:rPr>
              <a:t>PROGRAMMA :  </a:t>
            </a:r>
            <a:r>
              <a:rPr lang="nl-BE" sz="1429" b="1" i="1" dirty="0">
                <a:latin typeface="Abadi" panose="020B0604020104020204" pitchFamily="34" charset="0"/>
              </a:rPr>
              <a:t>7 WOONENTITEITEN</a:t>
            </a:r>
          </a:p>
          <a:p>
            <a:endParaRPr lang="nl-BE" sz="1429" b="1" i="1" dirty="0">
              <a:latin typeface="Abadi" panose="020B0604020104020204" pitchFamily="34" charset="0"/>
            </a:endParaRPr>
          </a:p>
          <a:p>
            <a:r>
              <a:rPr lang="nl-NL" sz="1429" b="1" i="1" dirty="0">
                <a:latin typeface="Abadi" panose="020B0604020104020204" pitchFamily="34" charset="0"/>
              </a:rPr>
              <a:t>Leuvensesteenweg 169 , Zaventem</a:t>
            </a:r>
            <a:endParaRPr lang="nl-BE" sz="1714" b="1" i="1" dirty="0">
              <a:latin typeface="Abadi" panose="020B0604020104020204" pitchFamily="34" charset="0"/>
            </a:endParaRPr>
          </a:p>
          <a:p>
            <a:endParaRPr lang="nl-BE" sz="1429" b="1" i="1" dirty="0">
              <a:latin typeface="Abadi" panose="020B0604020104020204" pitchFamily="34" charset="0"/>
            </a:endParaRPr>
          </a:p>
        </p:txBody>
      </p:sp>
      <p:pic>
        <p:nvPicPr>
          <p:cNvPr id="9" name="Afbeelding 8">
            <a:extLst>
              <a:ext uri="{FF2B5EF4-FFF2-40B4-BE49-F238E27FC236}">
                <a16:creationId xmlns:a16="http://schemas.microsoft.com/office/drawing/2014/main" id="{0DF2FF27-537A-4D74-A546-C19776C65501}"/>
              </a:ext>
            </a:extLst>
          </p:cNvPr>
          <p:cNvPicPr>
            <a:picLocks noChangeAspect="1"/>
          </p:cNvPicPr>
          <p:nvPr/>
        </p:nvPicPr>
        <p:blipFill>
          <a:blip r:embed="rId2"/>
          <a:stretch>
            <a:fillRect/>
          </a:stretch>
        </p:blipFill>
        <p:spPr>
          <a:xfrm>
            <a:off x="3672841" y="1353039"/>
            <a:ext cx="945829" cy="850565"/>
          </a:xfrm>
          <a:prstGeom prst="rect">
            <a:avLst/>
          </a:prstGeom>
        </p:spPr>
      </p:pic>
      <p:sp>
        <p:nvSpPr>
          <p:cNvPr id="7" name="Tekstvak 6">
            <a:extLst>
              <a:ext uri="{FF2B5EF4-FFF2-40B4-BE49-F238E27FC236}">
                <a16:creationId xmlns:a16="http://schemas.microsoft.com/office/drawing/2014/main" id="{1BAF84F8-6E5F-E5B2-B7E1-6C02909AFC20}"/>
              </a:ext>
            </a:extLst>
          </p:cNvPr>
          <p:cNvSpPr txBox="1"/>
          <p:nvPr/>
        </p:nvSpPr>
        <p:spPr>
          <a:xfrm>
            <a:off x="1848305" y="3586443"/>
            <a:ext cx="3049730" cy="1279581"/>
          </a:xfrm>
          <a:prstGeom prst="rect">
            <a:avLst/>
          </a:prstGeom>
          <a:noFill/>
        </p:spPr>
        <p:txBody>
          <a:bodyPr wrap="square" rtlCol="0">
            <a:spAutoFit/>
          </a:bodyPr>
          <a:lstStyle/>
          <a:p>
            <a:pPr marL="171450" indent="-171450">
              <a:buFontTx/>
              <a:buChar char="-"/>
            </a:pPr>
            <a:r>
              <a:rPr lang="nl-BE" sz="1286" b="1" dirty="0">
                <a:latin typeface="Abadi" panose="020B0604020104020204" pitchFamily="34" charset="0"/>
              </a:rPr>
              <a:t>Opgeleverd in 2024</a:t>
            </a:r>
            <a:br>
              <a:rPr lang="nl-BE" sz="1286" b="1" dirty="0">
                <a:latin typeface="Abadi" panose="020B0604020104020204" pitchFamily="34" charset="0"/>
              </a:rPr>
            </a:br>
            <a:endParaRPr lang="nl-BE" sz="1286" b="1" dirty="0">
              <a:latin typeface="Abadi" panose="020B0604020104020204" pitchFamily="34" charset="0"/>
            </a:endParaRPr>
          </a:p>
          <a:p>
            <a:pPr marL="171450" indent="-171450">
              <a:buFontTx/>
              <a:buChar char="-"/>
            </a:pPr>
            <a:r>
              <a:rPr lang="nl-BE" sz="1286" b="1" dirty="0">
                <a:latin typeface="Abadi" panose="020B0604020104020204" pitchFamily="34" charset="0"/>
              </a:rPr>
              <a:t>Status: akte wordt getekend 29/10</a:t>
            </a:r>
          </a:p>
          <a:p>
            <a:pPr marL="171450" indent="-171450">
              <a:buFontTx/>
              <a:buChar char="-"/>
            </a:pPr>
            <a:endParaRPr lang="nl-BE" sz="1286" b="1" dirty="0">
              <a:latin typeface="Abadi" panose="020B0604020104020204" pitchFamily="34" charset="0"/>
            </a:endParaRPr>
          </a:p>
          <a:p>
            <a:pPr marL="171450" indent="-171450">
              <a:buFontTx/>
              <a:buChar char="-"/>
            </a:pPr>
            <a:r>
              <a:rPr lang="nl-BE" sz="1286" b="1" dirty="0">
                <a:latin typeface="Abadi" panose="020B0604020104020204" pitchFamily="34" charset="0"/>
              </a:rPr>
              <a:t>1 </a:t>
            </a:r>
            <a:r>
              <a:rPr lang="nl-BE" sz="1286" b="1" dirty="0" err="1">
                <a:latin typeface="Abadi" panose="020B0604020104020204" pitchFamily="34" charset="0"/>
              </a:rPr>
              <a:t>Vlabinvest</a:t>
            </a:r>
            <a:r>
              <a:rPr lang="nl-BE" sz="1286" b="1" dirty="0">
                <a:latin typeface="Abadi" panose="020B0604020104020204" pitchFamily="34" charset="0"/>
              </a:rPr>
              <a:t> huur</a:t>
            </a:r>
          </a:p>
          <a:p>
            <a:endParaRPr lang="nl-BE" sz="1286" b="1" dirty="0">
              <a:latin typeface="Abadi" panose="020B0604020104020204" pitchFamily="34" charset="0"/>
            </a:endParaRPr>
          </a:p>
        </p:txBody>
      </p:sp>
      <p:sp>
        <p:nvSpPr>
          <p:cNvPr id="29" name="Rechthoek 28">
            <a:extLst>
              <a:ext uri="{FF2B5EF4-FFF2-40B4-BE49-F238E27FC236}">
                <a16:creationId xmlns:a16="http://schemas.microsoft.com/office/drawing/2014/main" id="{E7ED3008-3110-2B45-51A6-7E2F79B95369}"/>
              </a:ext>
            </a:extLst>
          </p:cNvPr>
          <p:cNvSpPr/>
          <p:nvPr/>
        </p:nvSpPr>
        <p:spPr>
          <a:xfrm>
            <a:off x="9462198" y="5227988"/>
            <a:ext cx="1050495" cy="1530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286"/>
          </a:p>
        </p:txBody>
      </p:sp>
      <p:pic>
        <p:nvPicPr>
          <p:cNvPr id="2050" name="Picture 2" descr="schermafbeelding-2022-06-08-om-15.03.50">
            <a:extLst>
              <a:ext uri="{FF2B5EF4-FFF2-40B4-BE49-F238E27FC236}">
                <a16:creationId xmlns:a16="http://schemas.microsoft.com/office/drawing/2014/main" id="{AC7CF8F0-88C1-40AD-6666-F8FA74A06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410" y="1353039"/>
            <a:ext cx="5702011" cy="4293653"/>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3">
            <a:extLst>
              <a:ext uri="{FF2B5EF4-FFF2-40B4-BE49-F238E27FC236}">
                <a16:creationId xmlns:a16="http://schemas.microsoft.com/office/drawing/2014/main" id="{3B2D011C-32F7-A844-BC04-03AA49A8706E}"/>
              </a:ext>
            </a:extLst>
          </p:cNvPr>
          <p:cNvSpPr>
            <a:spLocks noGrp="1"/>
          </p:cNvSpPr>
          <p:nvPr>
            <p:ph type="dt" sz="half" idx="10"/>
          </p:nvPr>
        </p:nvSpPr>
        <p:spPr>
          <a:xfrm>
            <a:off x="10897913" y="6313485"/>
            <a:ext cx="1061545" cy="155367"/>
          </a:xfrm>
        </p:spPr>
        <p:txBody>
          <a:bodyPr/>
          <a:lstStyle/>
          <a:p>
            <a:fld id="{267196AB-E4B5-4098-92E8-F071EFF25BCB}" type="datetime1">
              <a:rPr lang="nl-BE" smtClean="0"/>
              <a:pPr/>
              <a:t>21/10/2024</a:t>
            </a:fld>
            <a:endParaRPr lang="nl-BE" dirty="0"/>
          </a:p>
        </p:txBody>
      </p:sp>
      <p:sp>
        <p:nvSpPr>
          <p:cNvPr id="6" name="Tijdelijke aanduiding voor voettekst 4">
            <a:extLst>
              <a:ext uri="{FF2B5EF4-FFF2-40B4-BE49-F238E27FC236}">
                <a16:creationId xmlns:a16="http://schemas.microsoft.com/office/drawing/2014/main" id="{44A6F6EB-A4B3-FC28-420A-B727B28584C0}"/>
              </a:ext>
            </a:extLst>
          </p:cNvPr>
          <p:cNvSpPr>
            <a:spLocks noGrp="1"/>
          </p:cNvSpPr>
          <p:nvPr>
            <p:ph type="ftr" sz="quarter" idx="11"/>
          </p:nvPr>
        </p:nvSpPr>
        <p:spPr>
          <a:xfrm>
            <a:off x="9360775" y="6176963"/>
            <a:ext cx="2598683" cy="136522"/>
          </a:xfrm>
        </p:spPr>
        <p:txBody>
          <a:bodyPr/>
          <a:lstStyle/>
          <a:p>
            <a:r>
              <a:rPr lang="nl-BE" dirty="0"/>
              <a:t>Politiek uurtje bewegin.net</a:t>
            </a:r>
          </a:p>
        </p:txBody>
      </p:sp>
      <p:sp>
        <p:nvSpPr>
          <p:cNvPr id="8" name="Tijdelijke aanduiding voor dianummer 5">
            <a:extLst>
              <a:ext uri="{FF2B5EF4-FFF2-40B4-BE49-F238E27FC236}">
                <a16:creationId xmlns:a16="http://schemas.microsoft.com/office/drawing/2014/main" id="{1A82DB93-8839-F478-D3B1-64D9524A4A43}"/>
              </a:ext>
            </a:extLst>
          </p:cNvPr>
          <p:cNvSpPr>
            <a:spLocks noGrp="1"/>
          </p:cNvSpPr>
          <p:nvPr>
            <p:ph type="sldNum" sz="quarter" idx="12"/>
          </p:nvPr>
        </p:nvSpPr>
        <p:spPr>
          <a:xfrm>
            <a:off x="10897914" y="6446084"/>
            <a:ext cx="1061544" cy="174678"/>
          </a:xfrm>
        </p:spPr>
        <p:txBody>
          <a:bodyPr/>
          <a:lstStyle/>
          <a:p>
            <a:fld id="{B76853C5-C334-7541-A830-E952C18D214D}" type="slidenum">
              <a:rPr lang="nl-BE" smtClean="0"/>
              <a:pPr/>
              <a:t>5</a:t>
            </a:fld>
            <a:endParaRPr lang="nl-BE"/>
          </a:p>
        </p:txBody>
      </p:sp>
    </p:spTree>
    <p:extLst>
      <p:ext uri="{BB962C8B-B14F-4D97-AF65-F5344CB8AC3E}">
        <p14:creationId xmlns:p14="http://schemas.microsoft.com/office/powerpoint/2010/main" val="234815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Rol gemeente</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a:bodyPr>
          <a:lstStyle/>
          <a:p>
            <a:pPr marL="0" indent="0">
              <a:buNone/>
            </a:pPr>
            <a:r>
              <a:rPr lang="nl-NL" dirty="0" err="1"/>
              <a:t>Woluwe</a:t>
            </a:r>
            <a:r>
              <a:rPr lang="nl-NL" dirty="0"/>
              <a:t> THEO &gt; beperkt, wel getoetst op LWO en CBS</a:t>
            </a:r>
          </a:p>
          <a:p>
            <a:pPr marL="0" indent="0">
              <a:buNone/>
            </a:pPr>
            <a:endParaRPr lang="nl-NL" dirty="0"/>
          </a:p>
          <a:p>
            <a:pPr marL="0" indent="0">
              <a:buNone/>
            </a:pPr>
            <a:r>
              <a:rPr lang="nl-NL" dirty="0" err="1"/>
              <a:t>Woluwe</a:t>
            </a:r>
            <a:r>
              <a:rPr lang="nl-NL" dirty="0"/>
              <a:t> Promenade &gt; project naar Woontrots georiënteerd door gemeente, omwille van functiewijzing en parkeernorm</a:t>
            </a:r>
          </a:p>
          <a:p>
            <a:pPr marL="0" indent="0">
              <a:buNone/>
            </a:pPr>
            <a:endParaRPr lang="nl-NL" dirty="0"/>
          </a:p>
          <a:p>
            <a:pPr marL="0" indent="0">
              <a:buNone/>
            </a:pPr>
            <a:r>
              <a:rPr lang="nl-NL" dirty="0"/>
              <a:t>Belangrijk is om ruimte te voorzien om flexibel synergie te zoeken tussen gemeente en woonmaatschappij (in </a:t>
            </a:r>
            <a:r>
              <a:rPr lang="nl-NL" dirty="0" err="1"/>
              <a:t>casu</a:t>
            </a:r>
            <a:r>
              <a:rPr lang="nl-NL" dirty="0"/>
              <a:t> was dat de parkeernorm)</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6</a:t>
            </a:fld>
            <a:endParaRPr lang="nl-BE"/>
          </a:p>
        </p:txBody>
      </p:sp>
    </p:spTree>
    <p:extLst>
      <p:ext uri="{BB962C8B-B14F-4D97-AF65-F5344CB8AC3E}">
        <p14:creationId xmlns:p14="http://schemas.microsoft.com/office/powerpoint/2010/main" val="103864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Projecten in de pipeline</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a:bodyPr>
          <a:lstStyle/>
          <a:p>
            <a:pPr marL="0" indent="0">
              <a:buNone/>
            </a:pPr>
            <a:r>
              <a:rPr lang="nl-NL" dirty="0"/>
              <a:t>2 CBO-projecten (Boortmeerbeek en Zaventem) ongeveer 40 woningen </a:t>
            </a:r>
          </a:p>
          <a:p>
            <a:pPr marL="0" indent="0">
              <a:buNone/>
            </a:pPr>
            <a:r>
              <a:rPr lang="nl-NL" i="1" dirty="0"/>
              <a:t>Grond en constructie eigendom private partner via ‘wedstrijd’ Wonen in Vlaanderen</a:t>
            </a:r>
          </a:p>
          <a:p>
            <a:pPr marL="0" indent="0">
              <a:buNone/>
            </a:pPr>
            <a:endParaRPr lang="nl-NL" dirty="0"/>
          </a:p>
          <a:p>
            <a:pPr marL="0" indent="0">
              <a:buNone/>
            </a:pPr>
            <a:r>
              <a:rPr lang="nl-NL" dirty="0"/>
              <a:t>3 Design </a:t>
            </a:r>
            <a:r>
              <a:rPr lang="nl-NL" dirty="0" err="1"/>
              <a:t>and</a:t>
            </a:r>
            <a:r>
              <a:rPr lang="nl-NL" dirty="0"/>
              <a:t> </a:t>
            </a:r>
            <a:r>
              <a:rPr lang="nl-NL" dirty="0" err="1"/>
              <a:t>Build</a:t>
            </a:r>
            <a:r>
              <a:rPr lang="nl-NL" dirty="0"/>
              <a:t> (Zaventem en Steenokkerzeel) 99 woningen vervangingsbouw, 18 nieuwbouw</a:t>
            </a:r>
          </a:p>
          <a:p>
            <a:pPr marL="0" indent="0">
              <a:buNone/>
            </a:pPr>
            <a:r>
              <a:rPr lang="nl-NL" i="1" dirty="0"/>
              <a:t>Grond eigendom woonmaatschappij, constructie via raamcontract Wonen in Vlaanderen (en eigen D&amp;B aanbesteding)</a:t>
            </a:r>
          </a:p>
          <a:p>
            <a:pPr marL="0" indent="0">
              <a:buNone/>
            </a:pPr>
            <a:endParaRPr lang="nl-NL" dirty="0"/>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7</a:t>
            </a:fld>
            <a:endParaRPr lang="nl-BE"/>
          </a:p>
        </p:txBody>
      </p:sp>
    </p:spTree>
    <p:extLst>
      <p:ext uri="{BB962C8B-B14F-4D97-AF65-F5344CB8AC3E}">
        <p14:creationId xmlns:p14="http://schemas.microsoft.com/office/powerpoint/2010/main" val="267132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Projecten in de pipeline</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a:bodyPr>
          <a:lstStyle/>
          <a:p>
            <a:pPr marL="0" indent="0">
              <a:buNone/>
            </a:pPr>
            <a:r>
              <a:rPr lang="nl-NL" dirty="0"/>
              <a:t>Een ‘sociale last’ dossier (Keerbergen) 7 woningen</a:t>
            </a:r>
          </a:p>
          <a:p>
            <a:pPr marL="0" indent="0">
              <a:buNone/>
            </a:pPr>
            <a:r>
              <a:rPr lang="nl-NL" i="1" dirty="0"/>
              <a:t>Voorwaarde in de vergunning voor grote ontwikkeling in centrum</a:t>
            </a:r>
          </a:p>
          <a:p>
            <a:pPr marL="0" indent="0">
              <a:buNone/>
            </a:pPr>
            <a:endParaRPr lang="nl-NL" dirty="0"/>
          </a:p>
          <a:p>
            <a:pPr marL="0" indent="0">
              <a:buNone/>
            </a:pPr>
            <a:r>
              <a:rPr lang="nl-NL" dirty="0"/>
              <a:t>Soft approach, geen last maar dialoog</a:t>
            </a:r>
          </a:p>
          <a:p>
            <a:pPr marL="0" indent="0">
              <a:buNone/>
            </a:pPr>
            <a:endParaRPr lang="nl-NL" dirty="0"/>
          </a:p>
          <a:p>
            <a:pPr marL="0" indent="0">
              <a:buNone/>
            </a:pPr>
            <a:r>
              <a:rPr lang="nl-NL" dirty="0"/>
              <a:t>Handhaving? (</a:t>
            </a:r>
            <a:r>
              <a:rPr lang="nl-NL" i="1" dirty="0"/>
              <a:t>waarborg is optie)</a:t>
            </a:r>
          </a:p>
          <a:p>
            <a:pPr marL="0" indent="0">
              <a:buNone/>
            </a:pPr>
            <a:endParaRPr lang="nl-NL" dirty="0"/>
          </a:p>
          <a:p>
            <a:pPr marL="0" indent="0">
              <a:buNone/>
            </a:pPr>
            <a:r>
              <a:rPr lang="nl-NL" dirty="0"/>
              <a:t>Aankoop op plan (=</a:t>
            </a:r>
            <a:r>
              <a:rPr lang="nl-NL" i="1" dirty="0"/>
              <a:t>aankoop goede woning</a:t>
            </a:r>
            <a:r>
              <a:rPr lang="nl-NL" dirty="0"/>
              <a:t>)</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8</a:t>
            </a:fld>
            <a:endParaRPr lang="nl-BE"/>
          </a:p>
        </p:txBody>
      </p:sp>
      <p:pic>
        <p:nvPicPr>
          <p:cNvPr id="1026" name="Picture 2" descr="Zo zal het er binnen 2 jaar uitzien.">
            <a:extLst>
              <a:ext uri="{FF2B5EF4-FFF2-40B4-BE49-F238E27FC236}">
                <a16:creationId xmlns:a16="http://schemas.microsoft.com/office/drawing/2014/main" id="{337E79CE-7509-AAB4-0A17-5ADE4371F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980" y="2918788"/>
            <a:ext cx="3989820" cy="285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7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6D635-DB2D-F4B8-85CF-097BB0E02A0B}"/>
              </a:ext>
            </a:extLst>
          </p:cNvPr>
          <p:cNvSpPr>
            <a:spLocks noGrp="1"/>
          </p:cNvSpPr>
          <p:nvPr>
            <p:ph type="title"/>
          </p:nvPr>
        </p:nvSpPr>
        <p:spPr/>
        <p:txBody>
          <a:bodyPr>
            <a:normAutofit/>
          </a:bodyPr>
          <a:lstStyle/>
          <a:p>
            <a:r>
              <a:rPr lang="nl-NL" sz="5400" dirty="0"/>
              <a:t>Projecten in de pipeline</a:t>
            </a:r>
          </a:p>
        </p:txBody>
      </p:sp>
      <p:sp>
        <p:nvSpPr>
          <p:cNvPr id="3" name="Tijdelijke aanduiding voor inhoud 2">
            <a:extLst>
              <a:ext uri="{FF2B5EF4-FFF2-40B4-BE49-F238E27FC236}">
                <a16:creationId xmlns:a16="http://schemas.microsoft.com/office/drawing/2014/main" id="{94E26AEF-2978-CC52-957D-3533F06F0F6B}"/>
              </a:ext>
            </a:extLst>
          </p:cNvPr>
          <p:cNvSpPr>
            <a:spLocks noGrp="1"/>
          </p:cNvSpPr>
          <p:nvPr>
            <p:ph idx="1"/>
          </p:nvPr>
        </p:nvSpPr>
        <p:spPr/>
        <p:txBody>
          <a:bodyPr>
            <a:normAutofit/>
          </a:bodyPr>
          <a:lstStyle/>
          <a:p>
            <a:pPr marL="0" indent="0">
              <a:buNone/>
            </a:pPr>
            <a:r>
              <a:rPr lang="nl-NL" dirty="0"/>
              <a:t>Nog een reconversiedossier in onderhandeling (nog niet afgeklopt, maar bijna klaar)  2 woningen</a:t>
            </a:r>
          </a:p>
          <a:p>
            <a:pPr marL="0" indent="0">
              <a:buNone/>
            </a:pPr>
            <a:endParaRPr lang="nl-NL" dirty="0"/>
          </a:p>
          <a:p>
            <a:pPr marL="0" indent="0">
              <a:buNone/>
            </a:pPr>
            <a:r>
              <a:rPr lang="nl-NL" dirty="0"/>
              <a:t>Nog een dossiers in onderhandeling in nieuwe ontwikkeling (nog niet afgeklopt, maar bijna klaar) 8 woningen</a:t>
            </a:r>
          </a:p>
          <a:p>
            <a:pPr marL="0" indent="0">
              <a:buNone/>
            </a:pPr>
            <a:endParaRPr lang="nl-NL" dirty="0"/>
          </a:p>
          <a:p>
            <a:pPr marL="0" indent="0">
              <a:buNone/>
            </a:pPr>
            <a:r>
              <a:rPr lang="nl-NL" dirty="0"/>
              <a:t>Concreet speurt Woontrots constant naar interessante opportuniteiten, we bereiden daar ook een laagdrempelige folder voor de nieuwe besturen voor</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E0142D7-4DDE-D54C-524D-3D0D44426814}"/>
              </a:ext>
            </a:extLst>
          </p:cNvPr>
          <p:cNvSpPr>
            <a:spLocks noGrp="1"/>
          </p:cNvSpPr>
          <p:nvPr>
            <p:ph type="dt" sz="half" idx="10"/>
          </p:nvPr>
        </p:nvSpPr>
        <p:spPr/>
        <p:txBody>
          <a:bodyPr/>
          <a:lstStyle/>
          <a:p>
            <a:fld id="{267196AB-E4B5-4098-92E8-F071EFF25BCB}" type="datetime1">
              <a:rPr lang="nl-BE" smtClean="0"/>
              <a:pPr/>
              <a:t>21/10/2024</a:t>
            </a:fld>
            <a:endParaRPr lang="nl-BE" dirty="0"/>
          </a:p>
        </p:txBody>
      </p:sp>
      <p:sp>
        <p:nvSpPr>
          <p:cNvPr id="5" name="Tijdelijke aanduiding voor voettekst 4">
            <a:extLst>
              <a:ext uri="{FF2B5EF4-FFF2-40B4-BE49-F238E27FC236}">
                <a16:creationId xmlns:a16="http://schemas.microsoft.com/office/drawing/2014/main" id="{B0D41DFE-022B-F4B9-8373-AE96D220BBC7}"/>
              </a:ext>
            </a:extLst>
          </p:cNvPr>
          <p:cNvSpPr>
            <a:spLocks noGrp="1"/>
          </p:cNvSpPr>
          <p:nvPr>
            <p:ph type="ftr" sz="quarter" idx="11"/>
          </p:nvPr>
        </p:nvSpPr>
        <p:spPr/>
        <p:txBody>
          <a:bodyPr/>
          <a:lstStyle/>
          <a:p>
            <a:r>
              <a:rPr lang="nl-BE" dirty="0"/>
              <a:t>Politiek uurtje bewegin.net</a:t>
            </a:r>
          </a:p>
        </p:txBody>
      </p:sp>
      <p:sp>
        <p:nvSpPr>
          <p:cNvPr id="6" name="Tijdelijke aanduiding voor dianummer 5">
            <a:extLst>
              <a:ext uri="{FF2B5EF4-FFF2-40B4-BE49-F238E27FC236}">
                <a16:creationId xmlns:a16="http://schemas.microsoft.com/office/drawing/2014/main" id="{C3122C2F-8EDC-6832-53A3-7DFB49E902AA}"/>
              </a:ext>
            </a:extLst>
          </p:cNvPr>
          <p:cNvSpPr>
            <a:spLocks noGrp="1"/>
          </p:cNvSpPr>
          <p:nvPr>
            <p:ph type="sldNum" sz="quarter" idx="12"/>
          </p:nvPr>
        </p:nvSpPr>
        <p:spPr/>
        <p:txBody>
          <a:bodyPr/>
          <a:lstStyle/>
          <a:p>
            <a:fld id="{B76853C5-C334-7541-A830-E952C18D214D}" type="slidenum">
              <a:rPr lang="nl-BE" smtClean="0"/>
              <a:pPr/>
              <a:t>9</a:t>
            </a:fld>
            <a:endParaRPr lang="nl-BE"/>
          </a:p>
        </p:txBody>
      </p:sp>
    </p:spTree>
    <p:extLst>
      <p:ext uri="{BB962C8B-B14F-4D97-AF65-F5344CB8AC3E}">
        <p14:creationId xmlns:p14="http://schemas.microsoft.com/office/powerpoint/2010/main" val="3834751714"/>
      </p:ext>
    </p:extLst>
  </p:cSld>
  <p:clrMapOvr>
    <a:masterClrMapping/>
  </p:clrMapOvr>
</p:sld>
</file>

<file path=ppt/theme/theme1.xml><?xml version="1.0" encoding="utf-8"?>
<a:theme xmlns:a="http://schemas.openxmlformats.org/drawingml/2006/main" name="Woontrots-Thema">
  <a:themeElements>
    <a:clrScheme name="Aangepast 1">
      <a:dk1>
        <a:srgbClr val="00385E"/>
      </a:dk1>
      <a:lt1>
        <a:sysClr val="window" lastClr="FFFFFF"/>
      </a:lt1>
      <a:dk2>
        <a:srgbClr val="00385E"/>
      </a:dk2>
      <a:lt2>
        <a:srgbClr val="FFFFFF"/>
      </a:lt2>
      <a:accent1>
        <a:srgbClr val="FAD6D1"/>
      </a:accent1>
      <a:accent2>
        <a:srgbClr val="CEDBF0"/>
      </a:accent2>
      <a:accent3>
        <a:srgbClr val="00385E"/>
      </a:accent3>
      <a:accent4>
        <a:srgbClr val="D4D6D5"/>
      </a:accent4>
      <a:accent5>
        <a:srgbClr val="F18879"/>
      </a:accent5>
      <a:accent6>
        <a:srgbClr val="D4D6D5"/>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ontrots-Thema" id="{AA80F8BB-DBF1-4EDC-8D57-93935F420E5D}" vid="{3339CA0D-04E0-4710-A6CF-10C30AF1E032}"/>
    </a:ext>
  </a:extLst>
</a:theme>
</file>

<file path=ppt/theme/theme2.xml><?xml version="1.0" encoding="utf-8"?>
<a:theme xmlns:a="http://schemas.openxmlformats.org/drawingml/2006/main" name="1_Woontrots-Thema">
  <a:themeElements>
    <a:clrScheme name="Aangepast 1">
      <a:dk1>
        <a:srgbClr val="00385E"/>
      </a:dk1>
      <a:lt1>
        <a:sysClr val="window" lastClr="FFFFFF"/>
      </a:lt1>
      <a:dk2>
        <a:srgbClr val="00385E"/>
      </a:dk2>
      <a:lt2>
        <a:srgbClr val="FFFFFF"/>
      </a:lt2>
      <a:accent1>
        <a:srgbClr val="FAD6D1"/>
      </a:accent1>
      <a:accent2>
        <a:srgbClr val="CEDBF0"/>
      </a:accent2>
      <a:accent3>
        <a:srgbClr val="00385E"/>
      </a:accent3>
      <a:accent4>
        <a:srgbClr val="D4D6D5"/>
      </a:accent4>
      <a:accent5>
        <a:srgbClr val="F18879"/>
      </a:accent5>
      <a:accent6>
        <a:srgbClr val="D4D6D5"/>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ontrots-Thema" id="{AA80F8BB-DBF1-4EDC-8D57-93935F420E5D}" vid="{3339CA0D-04E0-4710-A6CF-10C30AF1E032}"/>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81293AE7D80C44AEECE236B4B541AF" ma:contentTypeVersion="16" ma:contentTypeDescription="Een nieuw document maken." ma:contentTypeScope="" ma:versionID="6e70d22979a1f78258aa13f6042411b9">
  <xsd:schema xmlns:xsd="http://www.w3.org/2001/XMLSchema" xmlns:xs="http://www.w3.org/2001/XMLSchema" xmlns:p="http://schemas.microsoft.com/office/2006/metadata/properties" xmlns:ns2="cb3624f0-6325-4bcb-9429-b92aa1259cf5" xmlns:ns3="da64e907-c6a7-4ff6-84fa-9d8ae47021ba" targetNamespace="http://schemas.microsoft.com/office/2006/metadata/properties" ma:root="true" ma:fieldsID="0faa5b0e1595408b7156e0d98af47faf" ns2:_="" ns3:_="">
    <xsd:import namespace="cb3624f0-6325-4bcb-9429-b92aa1259cf5"/>
    <xsd:import namespace="da64e907-c6a7-4ff6-84fa-9d8ae47021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624f0-6325-4bcb-9429-b92aa1259c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fd3e7fb4-f53c-4431-8d5e-785c38f3ed3a"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64e907-c6a7-4ff6-84fa-9d8ae47021ba"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8ce67bf1-421b-4d17-9e79-f55020ae220b}" ma:internalName="TaxCatchAll" ma:showField="CatchAllData" ma:web="da64e907-c6a7-4ff6-84fa-9d8ae47021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6335C1-6725-46C6-B1E5-0EB432C2301F}"/>
</file>

<file path=customXml/itemProps2.xml><?xml version="1.0" encoding="utf-8"?>
<ds:datastoreItem xmlns:ds="http://schemas.openxmlformats.org/officeDocument/2006/customXml" ds:itemID="{036F749A-2D45-45BA-A24F-C03D8C31F66E}"/>
</file>

<file path=docProps/app.xml><?xml version="1.0" encoding="utf-8"?>
<Properties xmlns="http://schemas.openxmlformats.org/officeDocument/2006/extended-properties" xmlns:vt="http://schemas.openxmlformats.org/officeDocument/2006/docPropsVTypes">
  <Template/>
  <TotalTime>832</TotalTime>
  <Words>1201</Words>
  <Application>Microsoft Office PowerPoint</Application>
  <PresentationFormat>Breedbeeld</PresentationFormat>
  <Paragraphs>189</Paragraphs>
  <Slides>19</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19</vt:i4>
      </vt:variant>
    </vt:vector>
  </HeadingPairs>
  <TitlesOfParts>
    <vt:vector size="26" baseType="lpstr">
      <vt:lpstr>Abadi</vt:lpstr>
      <vt:lpstr>Aptos</vt:lpstr>
      <vt:lpstr>Arial</vt:lpstr>
      <vt:lpstr>Calibri</vt:lpstr>
      <vt:lpstr>Wingdings</vt:lpstr>
      <vt:lpstr>Woontrots-Thema</vt:lpstr>
      <vt:lpstr>1_Woontrots-Thema</vt:lpstr>
      <vt:lpstr>politiek uurtje beweging.net Hoe als gemeente sneller sociale woningen realiseren? </vt:lpstr>
      <vt:lpstr>Woontrots</vt:lpstr>
      <vt:lpstr>Woontrots</vt:lpstr>
      <vt:lpstr>  </vt:lpstr>
      <vt:lpstr>  </vt:lpstr>
      <vt:lpstr>Rol gemeente</vt:lpstr>
      <vt:lpstr>Projecten in de pipeline</vt:lpstr>
      <vt:lpstr>Projecten in de pipeline</vt:lpstr>
      <vt:lpstr>Projecten in de pipeline</vt:lpstr>
      <vt:lpstr>Concrete aanpak</vt:lpstr>
      <vt:lpstr>Concrete aanpak</vt:lpstr>
      <vt:lpstr>Concrete aanpak</vt:lpstr>
      <vt:lpstr>Concrete aanpak</vt:lpstr>
      <vt:lpstr>Concrete aanpak</vt:lpstr>
      <vt:lpstr>Opportuniteiten aankoop</vt:lpstr>
      <vt:lpstr>Valkuilen aankoop</vt:lpstr>
      <vt:lpstr>Aandachtspunten</vt:lpstr>
      <vt:lpstr>Link regeerakkoord</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Aly Grossmann</dc:creator>
  <cp:lastModifiedBy>Van Den Eede Eddy</cp:lastModifiedBy>
  <cp:revision>26</cp:revision>
  <dcterms:created xsi:type="dcterms:W3CDTF">2024-09-25T11:34:17Z</dcterms:created>
  <dcterms:modified xsi:type="dcterms:W3CDTF">2024-10-21T12:17:19Z</dcterms:modified>
</cp:coreProperties>
</file>